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2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" userId="103d87707fb59c8e" providerId="LiveId" clId="{2817BAB9-0064-4AC9-9A57-248D0F6D8A96}"/>
    <pc:docChg chg="delSld">
      <pc:chgData name="ch" userId="103d87707fb59c8e" providerId="LiveId" clId="{2817BAB9-0064-4AC9-9A57-248D0F6D8A96}" dt="2021-06-07T08:48:03.280" v="3" actId="47"/>
      <pc:docMkLst>
        <pc:docMk/>
      </pc:docMkLst>
      <pc:sldChg chg="del">
        <pc:chgData name="ch" userId="103d87707fb59c8e" providerId="LiveId" clId="{2817BAB9-0064-4AC9-9A57-248D0F6D8A96}" dt="2021-06-07T08:48:03.280" v="3" actId="47"/>
        <pc:sldMkLst>
          <pc:docMk/>
          <pc:sldMk cId="670660100" sldId="261"/>
        </pc:sldMkLst>
      </pc:sldChg>
      <pc:sldChg chg="del">
        <pc:chgData name="ch" userId="103d87707fb59c8e" providerId="LiveId" clId="{2817BAB9-0064-4AC9-9A57-248D0F6D8A96}" dt="2021-06-07T08:48:02.613" v="2" actId="47"/>
        <pc:sldMkLst>
          <pc:docMk/>
          <pc:sldMk cId="1004661611" sldId="263"/>
        </pc:sldMkLst>
      </pc:sldChg>
      <pc:sldChg chg="del">
        <pc:chgData name="ch" userId="103d87707fb59c8e" providerId="LiveId" clId="{2817BAB9-0064-4AC9-9A57-248D0F6D8A96}" dt="2021-06-07T08:48:01.022" v="0" actId="47"/>
        <pc:sldMkLst>
          <pc:docMk/>
          <pc:sldMk cId="1210168528" sldId="264"/>
        </pc:sldMkLst>
      </pc:sldChg>
      <pc:sldChg chg="del">
        <pc:chgData name="ch" userId="103d87707fb59c8e" providerId="LiveId" clId="{2817BAB9-0064-4AC9-9A57-248D0F6D8A96}" dt="2021-06-07T08:48:01.986" v="1" actId="47"/>
        <pc:sldMkLst>
          <pc:docMk/>
          <pc:sldMk cId="2641672160" sldId="26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BAC1E8-1007-4B2C-832D-C1248FEF260F}" type="datetimeFigureOut">
              <a:rPr lang="ko-KR" altLang="en-US" smtClean="0"/>
              <a:pPr/>
              <a:t>2022-06-17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397964-521A-4C2C-B038-4CE2A6EBA94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B7B9F9-B7A5-4C70-B140-797018E15C0C}" type="datetimeFigureOut">
              <a:rPr lang="ko-KR" altLang="en-US" smtClean="0"/>
              <a:pPr/>
              <a:t>2022-06-17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[R] 5"/>
          <p:cNvCxnSpPr/>
          <p:nvPr/>
        </p:nvCxnSpPr>
        <p:spPr>
          <a:xfrm>
            <a:off x="2293742" y="159682"/>
            <a:ext cx="0" cy="6534849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직선 연결선[R] 10"/>
          <p:cNvCxnSpPr/>
          <p:nvPr/>
        </p:nvCxnSpPr>
        <p:spPr>
          <a:xfrm flipH="1">
            <a:off x="2293743" y="1404370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텍스트 상자 17"/>
          <p:cNvSpPr txBox="1"/>
          <p:nvPr/>
        </p:nvSpPr>
        <p:spPr>
          <a:xfrm>
            <a:off x="2355318" y="98159"/>
            <a:ext cx="1923532" cy="1142746"/>
          </a:xfrm>
          <a:prstGeom prst="rect">
            <a:avLst/>
          </a:prstGeom>
          <a:noFill/>
        </p:spPr>
        <p:txBody>
          <a:bodyPr wrap="none" lIns="80133" tIns="40067" rIns="80133" bIns="40067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b="1" dirty="0" smtClean="0">
                <a:latin typeface="Georgia" pitchFamily="18" charset="0"/>
                <a:ea typeface="Constantia" charset="0"/>
                <a:cs typeface="Constantia" charset="0"/>
              </a:rPr>
              <a:t>PATRITTI</a:t>
            </a:r>
            <a:endParaRPr lang="en-US" altLang="ko-KR" sz="1600" b="1" dirty="0">
              <a:latin typeface="Georgia" pitchFamily="18" charset="0"/>
              <a:ea typeface="Constantia" charset="0"/>
              <a:cs typeface="Constantia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dirty="0" smtClean="0">
                <a:latin typeface="Georgia" pitchFamily="18" charset="0"/>
              </a:rPr>
              <a:t>Merchant Shiraz</a:t>
            </a:r>
            <a:endParaRPr lang="en-US" altLang="ko-KR" sz="1600" b="1" dirty="0">
              <a:latin typeface="Georgia" pitchFamily="18" charset="0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err="1" smtClean="0">
                <a:latin typeface="+mj-ea"/>
                <a:ea typeface="+mj-ea"/>
                <a:cs typeface="Dotum" charset="-127"/>
              </a:rPr>
              <a:t>머천트</a:t>
            </a:r>
            <a:r>
              <a:rPr lang="ko-KR" altLang="en-US" sz="1400" dirty="0" smtClean="0">
                <a:latin typeface="+mj-ea"/>
                <a:ea typeface="+mj-ea"/>
                <a:cs typeface="Dotum" charset="-127"/>
              </a:rPr>
              <a:t> </a:t>
            </a:r>
            <a:r>
              <a:rPr lang="ko-KR" altLang="en-US" sz="1400" dirty="0" err="1" smtClean="0">
                <a:latin typeface="+mj-ea"/>
                <a:ea typeface="+mj-ea"/>
                <a:cs typeface="Dotum" charset="-127"/>
              </a:rPr>
              <a:t>쉬라즈</a:t>
            </a:r>
            <a:endParaRPr lang="en-US" altLang="ko-KR" sz="1400" dirty="0">
              <a:latin typeface="+mj-ea"/>
              <a:ea typeface="+mj-ea"/>
              <a:cs typeface="Dotum" charset="-127"/>
            </a:endParaRPr>
          </a:p>
        </p:txBody>
      </p:sp>
      <p:graphicFrame>
        <p:nvGraphicFramePr>
          <p:cNvPr id="19" name="표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7563284"/>
              </p:ext>
            </p:extLst>
          </p:nvPr>
        </p:nvGraphicFramePr>
        <p:xfrm>
          <a:off x="5085907" y="1476479"/>
          <a:ext cx="3848452" cy="506483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4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2838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WINE</a:t>
                      </a:r>
                      <a:r>
                        <a:rPr lang="en-US" altLang="ko-KR" sz="1100" b="1" baseline="0" dirty="0">
                          <a:latin typeface="Georgia" charset="0"/>
                          <a:ea typeface="Georgia" charset="0"/>
                          <a:cs typeface="Georgia" charset="0"/>
                        </a:rPr>
                        <a:t> MAKING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재배된 포도를 선별 수확 후 소량의 포도 송이와 함께 </a:t>
                      </a:r>
                      <a:r>
                        <a:rPr lang="en-US" altLang="ko-KR" sz="900" b="0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7</a:t>
                      </a:r>
                      <a:r>
                        <a:rPr lang="ko-KR" altLang="en-US" sz="900" b="0" baseline="0" smtClean="0">
                          <a:latin typeface="Georgia" charset="0"/>
                          <a:ea typeface="Georgia" charset="0"/>
                          <a:cs typeface="Georgia" charset="0"/>
                        </a:rPr>
                        <a:t>일 간 발효를 진행합니다</a:t>
                      </a:r>
                      <a:r>
                        <a:rPr lang="en-US" altLang="ko-KR" sz="900" b="0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. </a:t>
                      </a:r>
                      <a:r>
                        <a:rPr lang="ko-KR" altLang="en-US" sz="900" b="0" baseline="0" smtClean="0">
                          <a:latin typeface="Georgia" charset="0"/>
                          <a:ea typeface="Georgia" charset="0"/>
                          <a:cs typeface="Georgia" charset="0"/>
                        </a:rPr>
                        <a:t>발효 후 </a:t>
                      </a:r>
                      <a:r>
                        <a:rPr lang="en-US" altLang="ko-KR" sz="900" b="0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56%</a:t>
                      </a:r>
                      <a:r>
                        <a:rPr lang="ko-KR" altLang="en-US" sz="900" b="0" baseline="0" smtClean="0">
                          <a:latin typeface="Georgia" charset="0"/>
                          <a:ea typeface="Georgia" charset="0"/>
                          <a:cs typeface="Georgia" charset="0"/>
                        </a:rPr>
                        <a:t>의 새로운 아메리칸 오크와 </a:t>
                      </a:r>
                      <a:r>
                        <a:rPr lang="en-US" altLang="ko-KR" sz="900" b="0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44%</a:t>
                      </a:r>
                      <a:r>
                        <a:rPr lang="ko-KR" altLang="en-US" sz="900" b="0" baseline="0" smtClean="0">
                          <a:latin typeface="Georgia" charset="0"/>
                          <a:ea typeface="Georgia" charset="0"/>
                          <a:cs typeface="Georgia" charset="0"/>
                        </a:rPr>
                        <a:t>의 중고의 아메리칸 오크에서 </a:t>
                      </a:r>
                      <a:r>
                        <a:rPr lang="en-US" altLang="ko-KR" sz="900" b="0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18</a:t>
                      </a:r>
                      <a:r>
                        <a:rPr lang="ko-KR" altLang="en-US" sz="900" b="0" baseline="0" smtClean="0">
                          <a:latin typeface="Georgia" charset="0"/>
                          <a:ea typeface="Georgia" charset="0"/>
                          <a:cs typeface="Georgia" charset="0"/>
                        </a:rPr>
                        <a:t>개월 간 숙성 후 블렌딩되고 병입됩니다</a:t>
                      </a:r>
                      <a:r>
                        <a:rPr lang="en-US" altLang="ko-KR" sz="900" b="0" baseline="0" smtClean="0">
                          <a:latin typeface="Georgia" charset="0"/>
                          <a:ea typeface="Georgia" charset="0"/>
                          <a:cs typeface="Georgia" charset="0"/>
                        </a:rPr>
                        <a:t>. </a:t>
                      </a:r>
                      <a:endParaRPr lang="en-US" altLang="ko-KR" sz="900" b="0" baseline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9646">
                <a:tc>
                  <a:txBody>
                    <a:bodyPr/>
                    <a:lstStyle/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altLang="ko-KR" sz="1100" b="1" baseline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TASTING</a:t>
                      </a:r>
                      <a:r>
                        <a:rPr lang="en-US" altLang="ko-KR" sz="1100" b="1" baseline="0" dirty="0">
                          <a:latin typeface="Georgia" charset="0"/>
                          <a:ea typeface="Georgia" charset="0"/>
                          <a:cs typeface="Georgia" charset="0"/>
                        </a:rPr>
                        <a:t> NOTE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밝은 자줏빛의 와인이며 신선한 검붉은 과일이 오크 숙성을 통한 바닐라의 아로마와 함께 피어 오릅니다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선명한 라즈베리와 블랙 커런트의 맛에 비해 오크 숙성이 주는 또 다른 느낌의 팔레트는  이 와인에 필수적입니다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서브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온도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: 18°C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음식 추천</a:t>
                      </a:r>
                      <a:r>
                        <a:rPr kumimoji="0" lang="en-US" altLang="ko-KR" sz="9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ko-KR" altLang="en-US" sz="9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삼겹살</a:t>
                      </a:r>
                      <a:r>
                        <a:rPr kumimoji="0" lang="en-US" altLang="ko-KR" sz="9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막창 </a:t>
                      </a:r>
                      <a:r>
                        <a:rPr kumimoji="0" lang="ko-KR" altLang="en-US" sz="9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구이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altLang="ko-KR" sz="9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en-US" altLang="ko-KR" sz="9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0264">
                <a:tc>
                  <a:txBody>
                    <a:bodyPr/>
                    <a:lstStyle/>
                    <a:p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1962</a:t>
                      </a:r>
                      <a:r>
                        <a:rPr lang="ko-KR" altLang="en-US" sz="900" b="0" baseline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년 지오반니 패트리티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(Giovanni </a:t>
                      </a:r>
                      <a:r>
                        <a:rPr lang="en-US" altLang="ko-KR" sz="900" b="0" baseline="0" dirty="0" err="1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Patritti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)</a:t>
                      </a:r>
                      <a:r>
                        <a:rPr lang="ko-KR" altLang="en-US" sz="900" b="0" baseline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에의 설립된 패트리티는 가족 경영 와이너리로 현재 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2</a:t>
                      </a:r>
                      <a:r>
                        <a:rPr lang="ko-KR" altLang="en-US" sz="900" b="0" baseline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대와 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3</a:t>
                      </a:r>
                      <a:r>
                        <a:rPr lang="ko-KR" altLang="en-US" sz="900" b="0" baseline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대가 함께 운영하고 있습니다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. </a:t>
                      </a:r>
                      <a:r>
                        <a:rPr lang="ko-KR" altLang="en-US" sz="900" b="0" baseline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맥라렌 베일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(McLaren Vale)</a:t>
                      </a:r>
                      <a:r>
                        <a:rPr lang="ko-KR" altLang="en-US" sz="900" b="0" baseline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을 기반으로 포도밭을 관리하고 있으며 현재 바로사 밸리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(Barossa Valley), </a:t>
                      </a:r>
                      <a:r>
                        <a:rPr lang="ko-KR" altLang="en-US" sz="900" b="0" baseline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아델레이드 힐즈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(Adelaide Hills), </a:t>
                      </a:r>
                      <a:r>
                        <a:rPr lang="ko-KR" altLang="en-US" sz="900" b="0" baseline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그리고 리버랜드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(</a:t>
                      </a:r>
                      <a:r>
                        <a:rPr lang="en-US" altLang="ko-KR" sz="900" b="0" baseline="0" dirty="0" err="1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Riverland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)</a:t>
                      </a:r>
                      <a:r>
                        <a:rPr lang="ko-KR" altLang="en-US" sz="900" b="0" baseline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에서도 포도를 재배하고 있습니다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. </a:t>
                      </a:r>
                    </a:p>
                    <a:p>
                      <a:endParaRPr lang="en-US" altLang="ko-KR" sz="900" b="0" baseline="0" dirty="0" smtClean="0">
                        <a:solidFill>
                          <a:schemeClr val="tx1"/>
                        </a:solidFill>
                        <a:latin typeface="Georgia" charset="0"/>
                        <a:ea typeface="+mn-ea"/>
                        <a:cs typeface="Georgia" charset="0"/>
                      </a:endParaRPr>
                    </a:p>
                    <a:p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호주에서는 명성 있는 생산자로 평판을 얻었으며 아시아 시장에도 성공적인 수출을 이루어내며 현재는 유럽의 시장으로 이들의 브랜드를 넓히려고 계획하고 있습니다</a:t>
                      </a:r>
                      <a:r>
                        <a:rPr lang="en-US" altLang="ko-KR" sz="900" b="0" baseline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.</a:t>
                      </a:r>
                    </a:p>
                    <a:p>
                      <a:endParaRPr lang="en-US" altLang="ko-KR" sz="900" b="0" baseline="0" dirty="0">
                        <a:solidFill>
                          <a:schemeClr val="tx1"/>
                        </a:solidFill>
                        <a:latin typeface="Georgia" charset="0"/>
                        <a:ea typeface="+mn-ea"/>
                        <a:cs typeface="Georgia" charset="0"/>
                      </a:endParaRPr>
                    </a:p>
                    <a:p>
                      <a:endParaRPr lang="en-US" altLang="ko-KR" sz="900" b="0" baseline="0" dirty="0">
                        <a:solidFill>
                          <a:schemeClr val="tx1"/>
                        </a:solidFill>
                        <a:latin typeface="Georgia" charset="0"/>
                        <a:ea typeface="+mn-ea"/>
                        <a:cs typeface="Georgia" charset="0"/>
                      </a:endParaRPr>
                    </a:p>
                    <a:p>
                      <a:endParaRPr lang="en-US" altLang="ko-KR" sz="900" b="1" baseline="0" dirty="0">
                        <a:solidFill>
                          <a:schemeClr val="tx1"/>
                        </a:solidFill>
                        <a:latin typeface="Georgia" charset="0"/>
                        <a:ea typeface="+mn-ea"/>
                        <a:cs typeface="Georgia" charset="0"/>
                      </a:endParaRPr>
                    </a:p>
                    <a:p>
                      <a:endParaRPr lang="en-US" altLang="ko-KR" sz="900" b="0" baseline="0" dirty="0">
                        <a:solidFill>
                          <a:schemeClr val="tx1"/>
                        </a:solidFill>
                        <a:latin typeface="Georgia" charset="0"/>
                        <a:ea typeface="+mn-ea"/>
                        <a:cs typeface="Georgia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8722">
                <a:tc>
                  <a:txBody>
                    <a:bodyPr/>
                    <a:lstStyle/>
                    <a:p>
                      <a:endParaRPr lang="en-US" altLang="ko-KR" sz="1100" b="1" dirty="0">
                        <a:solidFill>
                          <a:schemeClr val="tx1"/>
                        </a:solidFill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0" name="표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1105388"/>
              </p:ext>
            </p:extLst>
          </p:nvPr>
        </p:nvGraphicFramePr>
        <p:xfrm>
          <a:off x="2432316" y="1476479"/>
          <a:ext cx="2782626" cy="57542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437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8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4224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REGION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McLaren</a:t>
                      </a:r>
                      <a:r>
                        <a:rPr lang="en-US" altLang="ko-KR" sz="1100" baseline="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 Vale, Australia</a:t>
                      </a:r>
                      <a:endParaRPr lang="en-US" altLang="ko-KR" sz="110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  <a:p>
                      <a:pPr latinLnBrk="1"/>
                      <a:endParaRPr lang="ko-KR" altLang="en-US" sz="1100" b="1" dirty="0">
                        <a:latin typeface="Cooper Black" charset="0"/>
                        <a:ea typeface="Cooper Black" charset="0"/>
                        <a:cs typeface="Cooper Black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8959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TYPE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Red </a:t>
                      </a:r>
                      <a:endParaRPr lang="en-US" altLang="ko-KR" sz="110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408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ALCOHOL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Constantia" charset="0"/>
                        </a:rPr>
                        <a:t>13.5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Constantia" charset="0"/>
                        </a:rPr>
                        <a:t>%</a:t>
                      </a:r>
                      <a:endParaRPr lang="en-US" altLang="ko-KR" sz="1100" kern="1200" dirty="0">
                        <a:solidFill>
                          <a:schemeClr val="tx1"/>
                        </a:solidFill>
                        <a:latin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52128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VARIETY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Constantia" charset="0"/>
                        </a:rPr>
                        <a:t>100%</a:t>
                      </a:r>
                      <a:r>
                        <a:rPr lang="en-US" altLang="ko-KR" sz="1100" kern="1200" baseline="0" dirty="0" smtClean="0">
                          <a:solidFill>
                            <a:schemeClr val="tx1"/>
                          </a:solidFill>
                          <a:latin typeface="Constantia" charset="0"/>
                        </a:rPr>
                        <a:t> Shiraz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kern="1200" baseline="0" dirty="0" smtClean="0">
                        <a:solidFill>
                          <a:schemeClr val="tx1"/>
                        </a:solidFill>
                        <a:latin typeface="Constantia" charset="0"/>
                      </a:endParaRP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b="1" dirty="0" smtClean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AWARDS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Constantia" charset="0"/>
                        </a:rPr>
                        <a:t>James Halliday</a:t>
                      </a:r>
                      <a:r>
                        <a:rPr lang="en-US" altLang="ko-KR" sz="1100" kern="1200" baseline="0" dirty="0" smtClean="0">
                          <a:solidFill>
                            <a:schemeClr val="tx1"/>
                          </a:solidFill>
                          <a:latin typeface="Constantia" charset="0"/>
                        </a:rPr>
                        <a:t> – </a:t>
                      </a:r>
                      <a:r>
                        <a:rPr lang="en-US" altLang="ko-KR" sz="1100" b="1" kern="1200" baseline="0" dirty="0" smtClean="0">
                          <a:solidFill>
                            <a:schemeClr val="tx1"/>
                          </a:solidFill>
                          <a:latin typeface="Constantia" charset="0"/>
                        </a:rPr>
                        <a:t>94 Points</a:t>
                      </a:r>
                      <a:endParaRPr lang="en-US" altLang="ko-KR" sz="1100" b="1" kern="1200" dirty="0">
                        <a:solidFill>
                          <a:schemeClr val="tx1"/>
                        </a:solidFill>
                        <a:latin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endParaRPr lang="en-US" altLang="ko-KR" sz="1100" b="1" dirty="0">
                        <a:solidFill>
                          <a:schemeClr val="tx1"/>
                        </a:solidFill>
                        <a:latin typeface="Georg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37650">
                <a:tc>
                  <a:txBody>
                    <a:bodyPr/>
                    <a:lstStyle/>
                    <a:p>
                      <a:endParaRPr lang="en-US" altLang="ko-KR" sz="1100" b="1" dirty="0">
                        <a:solidFill>
                          <a:schemeClr val="tx1"/>
                        </a:solidFill>
                        <a:latin typeface="Georgia" charset="0"/>
                        <a:ea typeface="Georgia" charset="0"/>
                        <a:cs typeface="Georgia" charset="0"/>
                      </a:endParaRPr>
                    </a:p>
                    <a:p>
                      <a:pPr marL="171450" indent="-171450">
                        <a:buFont typeface="Arial" charset="0"/>
                        <a:buNone/>
                      </a:pPr>
                      <a:endParaRPr lang="en-US" altLang="ko-KR" sz="1100" b="0" baseline="0" dirty="0">
                        <a:solidFill>
                          <a:schemeClr val="tx1"/>
                        </a:solidFill>
                        <a:latin typeface="Constantia" pitchFamily="18" charset="0"/>
                      </a:endParaRPr>
                    </a:p>
                    <a:p>
                      <a:pPr marL="171450" indent="-171450">
                        <a:buFont typeface="Arial" charset="0"/>
                        <a:buNone/>
                      </a:pPr>
                      <a:endParaRPr lang="en-US" altLang="ko-KR" sz="1100" dirty="0">
                        <a:solidFill>
                          <a:schemeClr val="tx1"/>
                        </a:solidFill>
                        <a:latin typeface="Constantia" pitchFamily="18" charset="0"/>
                      </a:endParaRPr>
                    </a:p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b="1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3573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dirty="0"/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3573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24" name="직선 연결선[R] 23"/>
          <p:cNvCxnSpPr/>
          <p:nvPr/>
        </p:nvCxnSpPr>
        <p:spPr>
          <a:xfrm flipH="1">
            <a:off x="2293743" y="6106735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3" name="표 12"/>
          <p:cNvGraphicFramePr>
            <a:graphicFrameLocks noGrp="1"/>
          </p:cNvGraphicFramePr>
          <p:nvPr/>
        </p:nvGraphicFramePr>
        <p:xfrm>
          <a:off x="214282" y="5786454"/>
          <a:ext cx="928694" cy="882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20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" name="직사각형 13"/>
          <p:cNvSpPr/>
          <p:nvPr/>
        </p:nvSpPr>
        <p:spPr>
          <a:xfrm>
            <a:off x="1000100" y="585789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643042" y="5857892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857356" y="5857892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2" name="직사각형 21"/>
          <p:cNvSpPr/>
          <p:nvPr/>
        </p:nvSpPr>
        <p:spPr>
          <a:xfrm>
            <a:off x="1000100" y="6097925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214414" y="609792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직사각형 25"/>
          <p:cNvSpPr/>
          <p:nvPr/>
        </p:nvSpPr>
        <p:spPr>
          <a:xfrm>
            <a:off x="1428728" y="609792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8" name="직사각형 27"/>
          <p:cNvSpPr/>
          <p:nvPr/>
        </p:nvSpPr>
        <p:spPr>
          <a:xfrm>
            <a:off x="1643042" y="609792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9" name="직사각형 28"/>
          <p:cNvSpPr/>
          <p:nvPr/>
        </p:nvSpPr>
        <p:spPr>
          <a:xfrm>
            <a:off x="1857356" y="609792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0" name="직사각형 29"/>
          <p:cNvSpPr/>
          <p:nvPr/>
        </p:nvSpPr>
        <p:spPr>
          <a:xfrm>
            <a:off x="1000100" y="6312239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1214414" y="6312239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1428728" y="6312239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3" name="직사각형 32"/>
          <p:cNvSpPr/>
          <p:nvPr/>
        </p:nvSpPr>
        <p:spPr>
          <a:xfrm>
            <a:off x="1643042" y="6312239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4" name="직사각형 33"/>
          <p:cNvSpPr/>
          <p:nvPr/>
        </p:nvSpPr>
        <p:spPr>
          <a:xfrm>
            <a:off x="1857356" y="6312239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5" name="직사각형 34"/>
          <p:cNvSpPr/>
          <p:nvPr/>
        </p:nvSpPr>
        <p:spPr>
          <a:xfrm>
            <a:off x="1000100" y="6526553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1214414" y="6526553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직사각형 36"/>
          <p:cNvSpPr/>
          <p:nvPr/>
        </p:nvSpPr>
        <p:spPr>
          <a:xfrm>
            <a:off x="1428728" y="6526553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8" name="직사각형 37"/>
          <p:cNvSpPr/>
          <p:nvPr/>
        </p:nvSpPr>
        <p:spPr>
          <a:xfrm>
            <a:off x="1643042" y="6526553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9" name="직사각형 38"/>
          <p:cNvSpPr/>
          <p:nvPr/>
        </p:nvSpPr>
        <p:spPr>
          <a:xfrm>
            <a:off x="1857356" y="6526553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4E421846-573A-4975-9962-39F546746284}"/>
              </a:ext>
            </a:extLst>
          </p:cNvPr>
          <p:cNvSpPr/>
          <p:nvPr/>
        </p:nvSpPr>
        <p:spPr>
          <a:xfrm>
            <a:off x="1424912" y="5861442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32E1AF1A-9FC9-41AA-A658-550B799E33D7}"/>
              </a:ext>
            </a:extLst>
          </p:cNvPr>
          <p:cNvSpPr/>
          <p:nvPr/>
        </p:nvSpPr>
        <p:spPr>
          <a:xfrm>
            <a:off x="1210111" y="585789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25C89F80-5813-4FCF-88BB-8A4040BC1623}"/>
              </a:ext>
            </a:extLst>
          </p:cNvPr>
          <p:cNvSpPr/>
          <p:nvPr/>
        </p:nvSpPr>
        <p:spPr>
          <a:xfrm>
            <a:off x="1644924" y="6315789"/>
            <a:ext cx="142876" cy="45719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79611DBC-03AB-45B9-A451-1286475F9EFB}"/>
              </a:ext>
            </a:extLst>
          </p:cNvPr>
          <p:cNvSpPr/>
          <p:nvPr/>
        </p:nvSpPr>
        <p:spPr>
          <a:xfrm>
            <a:off x="1644923" y="6530369"/>
            <a:ext cx="142876" cy="45719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B637BE16-C3E3-45B5-ADE1-D405D464FDCC}"/>
              </a:ext>
            </a:extLst>
          </p:cNvPr>
          <p:cNvSpPr/>
          <p:nvPr/>
        </p:nvSpPr>
        <p:spPr>
          <a:xfrm>
            <a:off x="1854028" y="6316408"/>
            <a:ext cx="142876" cy="45719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BB842408-95EE-4FD9-9CBC-5CFE7078FD30}"/>
              </a:ext>
            </a:extLst>
          </p:cNvPr>
          <p:cNvSpPr/>
          <p:nvPr/>
        </p:nvSpPr>
        <p:spPr>
          <a:xfrm>
            <a:off x="1854027" y="6525344"/>
            <a:ext cx="142876" cy="45719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9470" y="6092146"/>
            <a:ext cx="765854" cy="765854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033" y="547536"/>
            <a:ext cx="1352722" cy="512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1702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955</TotalTime>
  <Words>192</Words>
  <Application>Microsoft Office PowerPoint</Application>
  <PresentationFormat>화면 슬라이드 쇼(4:3)</PresentationFormat>
  <Paragraphs>37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9" baseType="lpstr">
      <vt:lpstr>American Typewriter</vt:lpstr>
      <vt:lpstr>Dotum</vt:lpstr>
      <vt:lpstr>맑은 고딕</vt:lpstr>
      <vt:lpstr>Arial</vt:lpstr>
      <vt:lpstr>Constantia</vt:lpstr>
      <vt:lpstr>Cooper Black</vt:lpstr>
      <vt:lpstr>Georgia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Yuna</dc:creator>
  <cp:lastModifiedBy>User</cp:lastModifiedBy>
  <cp:revision>112</cp:revision>
  <dcterms:created xsi:type="dcterms:W3CDTF">2019-03-15T00:52:41Z</dcterms:created>
  <dcterms:modified xsi:type="dcterms:W3CDTF">2022-06-17T02:15:26Z</dcterms:modified>
</cp:coreProperties>
</file>