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81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425FE-AFD4-4D71-8B9B-0EBAEE1ADEAB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08D06-BD85-467E-9CD0-619A10D883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B8397-7B43-2849-BA35-3333C8449AED}" type="slidenum">
              <a:rPr kumimoji="1" lang="ko-KR" altLang="en-US" smtClean="0"/>
              <a:pPr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3630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EBD48-516C-4C3E-8877-377EA4C05738}" type="datetimeFigureOut">
              <a:rPr lang="ko-KR" altLang="en-US" smtClean="0"/>
              <a:pPr/>
              <a:t>2021-10-27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81816" y="379846"/>
            <a:ext cx="1792086" cy="731800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Clos La </a:t>
            </a:r>
            <a:r>
              <a:rPr lang="en-US" altLang="ko-KR" sz="1600" b="1" dirty="0" err="1">
                <a:latin typeface="Georgia" pitchFamily="18" charset="0"/>
                <a:ea typeface="Constantia" charset="0"/>
                <a:cs typeface="Constantia" charset="0"/>
              </a:rPr>
              <a:t>Coutale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400" dirty="0">
                <a:latin typeface="+mj-ea"/>
                <a:ea typeface="+mj-ea"/>
              </a:rPr>
              <a:t>끌로 라 </a:t>
            </a:r>
            <a:r>
              <a:rPr kumimoji="1" lang="ko-KR" altLang="en-US" sz="1400" dirty="0" err="1">
                <a:latin typeface="+mj-ea"/>
                <a:ea typeface="+mj-ea"/>
              </a:rPr>
              <a:t>꾸딸</a:t>
            </a:r>
            <a:endParaRPr kumimoji="1" lang="en-US" altLang="ko-KR" sz="1400" dirty="0">
              <a:latin typeface="+mj-ea"/>
              <a:ea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649620"/>
              </p:ext>
            </p:extLst>
          </p:nvPr>
        </p:nvGraphicFramePr>
        <p:xfrm>
          <a:off x="5000629" y="1476477"/>
          <a:ext cx="3804694" cy="49678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4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348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r>
                        <a:rPr lang="ko-KR" altLang="en-US" sz="900" dirty="0"/>
                        <a:t>줄기를 제거한 후 </a:t>
                      </a:r>
                      <a:r>
                        <a:rPr lang="en-US" altLang="ko-KR" sz="900" dirty="0"/>
                        <a:t>15-18</a:t>
                      </a:r>
                      <a:r>
                        <a:rPr lang="ko-KR" altLang="en-US" sz="900" dirty="0"/>
                        <a:t>일 동안 발효 </a:t>
                      </a:r>
                      <a:endParaRPr lang="en-US" altLang="ko-KR" sz="900" dirty="0"/>
                    </a:p>
                    <a:p>
                      <a:r>
                        <a:rPr lang="ko-KR" altLang="en-US" sz="900" dirty="0"/>
                        <a:t>떡갈나무통에서 </a:t>
                      </a:r>
                      <a:r>
                        <a:rPr lang="en-US" altLang="ko-KR" sz="900" dirty="0"/>
                        <a:t>8-10</a:t>
                      </a:r>
                      <a:r>
                        <a:rPr lang="ko-KR" altLang="en-US" sz="900" dirty="0"/>
                        <a:t>개월 숙성 </a:t>
                      </a:r>
                      <a:endParaRPr lang="en-US" altLang="ko-KR" sz="900" dirty="0"/>
                    </a:p>
                    <a:p>
                      <a:endParaRPr lang="en-US" altLang="ko-KR" sz="1000" b="0" dirty="0"/>
                    </a:p>
                    <a:p>
                      <a:endParaRPr lang="en-US" altLang="ko-KR" sz="1000" b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6768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/>
                      <a:r>
                        <a:rPr lang="ko-KR" altLang="en-US" sz="900" dirty="0"/>
                        <a:t>선홍 빛깔을 띠는 </a:t>
                      </a:r>
                      <a:r>
                        <a:rPr lang="ko-KR" altLang="en-US" sz="900" dirty="0" err="1"/>
                        <a:t>루비색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농익은 붉은 체리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검은 과실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젖은 나무향이 매력적으로 후각을 자극한다</a:t>
                      </a:r>
                      <a:r>
                        <a:rPr lang="en-US" altLang="ko-KR" sz="900" dirty="0"/>
                        <a:t>. </a:t>
                      </a:r>
                      <a:r>
                        <a:rPr lang="ko-KR" altLang="en-US" sz="900" dirty="0"/>
                        <a:t>감초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민트의 신선함이 지속적으로 조밀한 </a:t>
                      </a:r>
                      <a:r>
                        <a:rPr lang="ko-KR" altLang="en-US" sz="900" dirty="0" err="1"/>
                        <a:t>탄닌과</a:t>
                      </a:r>
                      <a:r>
                        <a:rPr lang="ko-KR" altLang="en-US" sz="900" dirty="0"/>
                        <a:t> 조화를 이룬다</a:t>
                      </a:r>
                      <a:r>
                        <a:rPr lang="en-US" altLang="ko-KR" sz="900" dirty="0"/>
                        <a:t>.</a:t>
                      </a:r>
                      <a:r>
                        <a:rPr lang="ko-KR" altLang="en-US" sz="900" dirty="0"/>
                        <a:t> 강렬한 </a:t>
                      </a:r>
                      <a:r>
                        <a:rPr lang="ko-KR" altLang="en-US" sz="900" dirty="0" err="1"/>
                        <a:t>말벡은</a:t>
                      </a:r>
                      <a:r>
                        <a:rPr lang="ko-KR" altLang="en-US" sz="900" dirty="0"/>
                        <a:t> </a:t>
                      </a:r>
                      <a:r>
                        <a:rPr lang="ko-KR" altLang="en-US" sz="900" dirty="0" err="1"/>
                        <a:t>멜롯에</a:t>
                      </a:r>
                      <a:r>
                        <a:rPr lang="ko-KR" altLang="en-US" sz="900" dirty="0"/>
                        <a:t> 의해 부드러워졌고 타닌과 과일의 완벽한 균형을 이루고 있다</a:t>
                      </a:r>
                      <a:r>
                        <a:rPr lang="en-US" altLang="ko-KR" sz="900" dirty="0"/>
                        <a:t>.</a:t>
                      </a:r>
                      <a:r>
                        <a:rPr lang="ko-KR" altLang="en-US" sz="900" dirty="0"/>
                        <a:t> </a:t>
                      </a:r>
                      <a:r>
                        <a:rPr lang="en-US" altLang="ko-KR" sz="900" dirty="0"/>
                        <a:t>2015</a:t>
                      </a:r>
                      <a:r>
                        <a:rPr lang="ko-KR" altLang="en-US" sz="900" dirty="0"/>
                        <a:t> </a:t>
                      </a:r>
                      <a:r>
                        <a:rPr lang="ko-KR" altLang="en-US" sz="900" dirty="0" err="1"/>
                        <a:t>빈티지는</a:t>
                      </a:r>
                      <a:r>
                        <a:rPr lang="ko-KR" altLang="en-US" sz="900" dirty="0"/>
                        <a:t> 현재 시음적기로 </a:t>
                      </a:r>
                      <a:endParaRPr lang="en-US" altLang="ko-KR" sz="900" dirty="0"/>
                    </a:p>
                    <a:p>
                      <a:pPr algn="just"/>
                      <a:r>
                        <a:rPr lang="ko-KR" altLang="en-US" sz="900" dirty="0"/>
                        <a:t>부드러운 </a:t>
                      </a:r>
                      <a:r>
                        <a:rPr lang="ko-KR" altLang="en-US" sz="900" dirty="0" err="1"/>
                        <a:t>말백을</a:t>
                      </a:r>
                      <a:r>
                        <a:rPr lang="ko-KR" altLang="en-US" sz="900" dirty="0"/>
                        <a:t> 즐길 수 있다</a:t>
                      </a:r>
                      <a:r>
                        <a:rPr lang="en-US" altLang="ko-KR" sz="900" dirty="0"/>
                        <a:t>. </a:t>
                      </a:r>
                      <a:r>
                        <a:rPr lang="ko-KR" altLang="en-US" sz="900" dirty="0"/>
                        <a:t> </a:t>
                      </a:r>
                      <a:endParaRPr lang="en-US" altLang="ko-KR" sz="900" dirty="0"/>
                    </a:p>
                    <a:p>
                      <a:pPr algn="just"/>
                      <a:endParaRPr lang="en-US" altLang="ko-KR" sz="900" dirty="0"/>
                    </a:p>
                    <a:p>
                      <a:pPr algn="just"/>
                      <a:endParaRPr lang="en-US" altLang="ko-KR" sz="900" dirty="0"/>
                    </a:p>
                    <a:p>
                      <a:pPr algn="just"/>
                      <a:r>
                        <a:rPr lang="ko-KR" altLang="en-US" sz="900" dirty="0"/>
                        <a:t>추천 음식</a:t>
                      </a:r>
                      <a:r>
                        <a:rPr lang="en-US" altLang="ko-KR" sz="900" dirty="0"/>
                        <a:t>: </a:t>
                      </a:r>
                      <a:r>
                        <a:rPr lang="ko-KR" altLang="en-US" sz="900" dirty="0"/>
                        <a:t>소고기 안심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닭고기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블루치즈 </a:t>
                      </a:r>
                      <a:endParaRPr lang="en-US" altLang="ko-KR" sz="900" dirty="0"/>
                    </a:p>
                    <a:p>
                      <a:pPr algn="just"/>
                      <a:endParaRPr lang="en-US" altLang="ko-KR" sz="90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8816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끌로 라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꾸딸은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카오르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(Cahors)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지역에서 가장 오래된 생산자 중 하나로 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대에 걸친 와인 생산 노하우를 와인에 우아하게 표현한다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총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100ha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의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보유하고 있으며 주로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말백을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재배하고 그 외에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블랜딩에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사용될 포도품종을 재배하고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카오르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면적의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90%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가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말백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포도나무 위주로 심어졌고 전형적인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카오르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와인은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말백이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주를 이룬다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말백은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중세 시대에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'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검은 포도주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'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로 불릴 만큼 색이 진하고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탄닌이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강하나 끌로 라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꾸딸을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멜롯을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블랜딩하여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부드럽고 섬세하게 와인을 표현하였다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 </a:t>
                      </a:r>
                    </a:p>
                    <a:p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1989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년에 세계 최고의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소믈리에가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되었던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Mr. Serge Dubs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가 레스토랑 </a:t>
                      </a:r>
                      <a:r>
                        <a:rPr lang="en-US" altLang="ko-KR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L’Auberge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altLang="ko-KR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l’IL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를 위해 선택한 와인으로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Clos La </a:t>
                      </a:r>
                      <a:r>
                        <a:rPr lang="en-US" altLang="ko-KR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Coutale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의 에티켓을 이 레스토랑 와인 리스트의 표지로 삼았다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2009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년도 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Wine Spectator's 100 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대 와인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: 76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위 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90</a:t>
                      </a:r>
                      <a:r>
                        <a:rPr lang="ko-KR" altLang="en-US" sz="10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+mn-lt"/>
                          <a:cs typeface="Arial" pitchFamily="34" charset="0"/>
                        </a:rPr>
                        <a:t>점</a:t>
                      </a:r>
                      <a:endParaRPr lang="en-US" altLang="ko-KR" sz="1000" b="1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+mn-lt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242">
                <a:tc>
                  <a:txBody>
                    <a:bodyPr/>
                    <a:lstStyle/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110280"/>
              </p:ext>
            </p:extLst>
          </p:nvPr>
        </p:nvGraphicFramePr>
        <p:xfrm>
          <a:off x="2432316" y="1476478"/>
          <a:ext cx="2401406" cy="35653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Cahors, Sud-Ouest, France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13% 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85% Malbec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15% Merlot 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</a:t>
                      </a:r>
                    </a:p>
                    <a:p>
                      <a:pPr marL="171450" indent="-171450">
                        <a:buFont typeface="Arial" charset="0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Wine Spectator - 90 pts No.75 ,  </a:t>
                      </a:r>
                    </a:p>
                    <a:p>
                      <a:pPr marL="171450" indent="-171450">
                        <a:buFont typeface="Arial" charset="0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 Top 100 of 2009</a:t>
                      </a:r>
                    </a:p>
                    <a:p>
                      <a:pPr marL="171450" indent="-171450">
                        <a:buFont typeface="Arial" charset="0"/>
                        <a:buNone/>
                      </a:pP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2021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년 대한민국 주류대상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 - </a:t>
                      </a:r>
                      <a:r>
                        <a:rPr lang="ko-KR" altLang="en-US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대상</a:t>
                      </a:r>
                      <a:r>
                        <a:rPr lang="en-US" altLang="ko-KR" sz="1100" dirty="0">
                          <a:solidFill>
                            <a:schemeClr val="tx1"/>
                          </a:solidFill>
                          <a:latin typeface="Constantia" pitchFamily="18" charset="0"/>
                        </a:rPr>
                        <a:t>  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" name="직사각형 60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5" name="직사각형 64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9" name="직사각형 68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2" name="직사각형 71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3" name="직사각형 72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4" name="직사각형 73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직사각형 75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7" name="직사각형 76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8" name="직사각형 77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9" name="직사각형 78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직사각형 80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83" name="직사각형 82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7" name="그림 6" descr="병, 와인, 음식, 알코올이(가) 표시된 사진&#10;&#10;자동 생성된 설명">
            <a:extLst>
              <a:ext uri="{FF2B5EF4-FFF2-40B4-BE49-F238E27FC236}">
                <a16:creationId xmlns:a16="http://schemas.microsoft.com/office/drawing/2014/main" id="{ADE489E4-16D0-406E-B57C-6DADA3D414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0" t="6073" r="31572" b="4394"/>
          <a:stretch/>
        </p:blipFill>
        <p:spPr>
          <a:xfrm>
            <a:off x="514439" y="986118"/>
            <a:ext cx="1257073" cy="4566976"/>
          </a:xfrm>
          <a:prstGeom prst="rect">
            <a:avLst/>
          </a:prstGeom>
        </p:spPr>
      </p:pic>
      <p:sp>
        <p:nvSpPr>
          <p:cNvPr id="35" name="직사각형 34">
            <a:extLst>
              <a:ext uri="{FF2B5EF4-FFF2-40B4-BE49-F238E27FC236}">
                <a16:creationId xmlns:a16="http://schemas.microsoft.com/office/drawing/2014/main" id="{502A6CB1-CBC8-435E-B4AA-2FFB223E55F4}"/>
              </a:ext>
            </a:extLst>
          </p:cNvPr>
          <p:cNvSpPr/>
          <p:nvPr/>
        </p:nvSpPr>
        <p:spPr>
          <a:xfrm>
            <a:off x="1214414" y="58624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59826FE-14F2-412B-8793-27B25230802B}"/>
              </a:ext>
            </a:extLst>
          </p:cNvPr>
          <p:cNvSpPr/>
          <p:nvPr/>
        </p:nvSpPr>
        <p:spPr>
          <a:xfrm>
            <a:off x="1428728" y="58624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076FAD1-5D9A-47FA-82D0-E3E62ED25F48}"/>
              </a:ext>
            </a:extLst>
          </p:cNvPr>
          <p:cNvSpPr/>
          <p:nvPr/>
        </p:nvSpPr>
        <p:spPr>
          <a:xfrm>
            <a:off x="1647806" y="65253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0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9662C508-47C8-4113-8417-CF2919D51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010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249</Words>
  <Application>Microsoft Office PowerPoint</Application>
  <PresentationFormat>화면 슬라이드 쇼(4:3)</PresentationFormat>
  <Paragraphs>36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Windows User</cp:lastModifiedBy>
  <cp:revision>91</cp:revision>
  <dcterms:created xsi:type="dcterms:W3CDTF">2019-03-15T02:29:35Z</dcterms:created>
  <dcterms:modified xsi:type="dcterms:W3CDTF">2021-10-27T06:45:21Z</dcterms:modified>
</cp:coreProperties>
</file>