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0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보통 스타일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981" autoAdjust="0"/>
  </p:normalViewPr>
  <p:slideViewPr>
    <p:cSldViewPr>
      <p:cViewPr varScale="1">
        <p:scale>
          <a:sx n="107" d="100"/>
          <a:sy n="107" d="100"/>
        </p:scale>
        <p:origin x="173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4425FE-AFD4-4D71-8B9B-0EBAEE1ADEAB}" type="datetimeFigureOut">
              <a:rPr lang="ko-KR" altLang="en-US" smtClean="0"/>
              <a:pPr/>
              <a:t>2022-01-03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308D06-BD85-467E-9CD0-619A10D8833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0B8397-7B43-2849-BA35-3333C8449AED}" type="slidenum">
              <a:rPr kumimoji="1" lang="ko-KR" altLang="en-US" smtClean="0"/>
              <a:pPr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13630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BD48-516C-4C3E-8877-377EA4C05738}" type="datetimeFigureOut">
              <a:rPr lang="ko-KR" altLang="en-US" smtClean="0"/>
              <a:pPr/>
              <a:t>2022-01-03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3CA3-76F4-443C-BBBC-F1DEDA8907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BD48-516C-4C3E-8877-377EA4C05738}" type="datetimeFigureOut">
              <a:rPr lang="ko-KR" altLang="en-US" smtClean="0"/>
              <a:pPr/>
              <a:t>2022-01-03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3CA3-76F4-443C-BBBC-F1DEDA8907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BD48-516C-4C3E-8877-377EA4C05738}" type="datetimeFigureOut">
              <a:rPr lang="ko-KR" altLang="en-US" smtClean="0"/>
              <a:pPr/>
              <a:t>2022-01-03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3CA3-76F4-443C-BBBC-F1DEDA8907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BD48-516C-4C3E-8877-377EA4C05738}" type="datetimeFigureOut">
              <a:rPr lang="ko-KR" altLang="en-US" smtClean="0"/>
              <a:pPr/>
              <a:t>2022-01-03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3CA3-76F4-443C-BBBC-F1DEDA8907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BD48-516C-4C3E-8877-377EA4C05738}" type="datetimeFigureOut">
              <a:rPr lang="ko-KR" altLang="en-US" smtClean="0"/>
              <a:pPr/>
              <a:t>2022-01-03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3CA3-76F4-443C-BBBC-F1DEDA8907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BD48-516C-4C3E-8877-377EA4C05738}" type="datetimeFigureOut">
              <a:rPr lang="ko-KR" altLang="en-US" smtClean="0"/>
              <a:pPr/>
              <a:t>2022-01-03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3CA3-76F4-443C-BBBC-F1DEDA8907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BD48-516C-4C3E-8877-377EA4C05738}" type="datetimeFigureOut">
              <a:rPr lang="ko-KR" altLang="en-US" smtClean="0"/>
              <a:pPr/>
              <a:t>2022-01-03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3CA3-76F4-443C-BBBC-F1DEDA8907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BD48-516C-4C3E-8877-377EA4C05738}" type="datetimeFigureOut">
              <a:rPr lang="ko-KR" altLang="en-US" smtClean="0"/>
              <a:pPr/>
              <a:t>2022-01-03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3CA3-76F4-443C-BBBC-F1DEDA8907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BD48-516C-4C3E-8877-377EA4C05738}" type="datetimeFigureOut">
              <a:rPr lang="ko-KR" altLang="en-US" smtClean="0"/>
              <a:pPr/>
              <a:t>2022-01-03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3CA3-76F4-443C-BBBC-F1DEDA8907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BD48-516C-4C3E-8877-377EA4C05738}" type="datetimeFigureOut">
              <a:rPr lang="ko-KR" altLang="en-US" smtClean="0"/>
              <a:pPr/>
              <a:t>2022-01-03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3CA3-76F4-443C-BBBC-F1DEDA8907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EBD48-516C-4C3E-8877-377EA4C05738}" type="datetimeFigureOut">
              <a:rPr lang="ko-KR" altLang="en-US" smtClean="0"/>
              <a:pPr/>
              <a:t>2022-01-03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3CA3-76F4-443C-BBBC-F1DEDA8907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EBD48-516C-4C3E-8877-377EA4C05738}" type="datetimeFigureOut">
              <a:rPr lang="ko-KR" altLang="en-US" smtClean="0"/>
              <a:pPr/>
              <a:t>2022-01-03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A03CA3-76F4-443C-BBBC-F1DEDA89071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[R] 5"/>
          <p:cNvCxnSpPr/>
          <p:nvPr/>
        </p:nvCxnSpPr>
        <p:spPr>
          <a:xfrm>
            <a:off x="2293742" y="159682"/>
            <a:ext cx="0" cy="6534849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직선 연결선[R] 10"/>
          <p:cNvCxnSpPr/>
          <p:nvPr/>
        </p:nvCxnSpPr>
        <p:spPr>
          <a:xfrm flipH="1">
            <a:off x="2293743" y="1404370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텍스트 상자 17"/>
          <p:cNvSpPr txBox="1"/>
          <p:nvPr/>
        </p:nvSpPr>
        <p:spPr>
          <a:xfrm>
            <a:off x="2381816" y="116632"/>
            <a:ext cx="1761556" cy="1101132"/>
          </a:xfrm>
          <a:prstGeom prst="rect">
            <a:avLst/>
          </a:prstGeom>
          <a:noFill/>
        </p:spPr>
        <p:txBody>
          <a:bodyPr wrap="square" lIns="80133" tIns="40067" rIns="80133" bIns="4006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>
                <a:latin typeface="Georgia" pitchFamily="18" charset="0"/>
                <a:ea typeface="Constantia" charset="0"/>
                <a:cs typeface="Constantia" charset="0"/>
              </a:rPr>
              <a:t>DAVNE</a:t>
            </a:r>
          </a:p>
          <a:p>
            <a:pPr>
              <a:lnSpc>
                <a:spcPct val="150000"/>
              </a:lnSpc>
            </a:pPr>
            <a:r>
              <a:rPr lang="en-US" altLang="ko-KR" sz="1600" b="1" dirty="0" err="1">
                <a:latin typeface="Georgia" pitchFamily="18" charset="0"/>
                <a:ea typeface="Constantia" charset="0"/>
                <a:cs typeface="Constantia" charset="0"/>
              </a:rPr>
              <a:t>Macabeo</a:t>
            </a:r>
            <a:endParaRPr lang="en-US" altLang="ko-KR" sz="1600" b="1" dirty="0">
              <a:latin typeface="Georgia" pitchFamily="18" charset="0"/>
              <a:ea typeface="Constantia" charset="0"/>
              <a:cs typeface="Constantia" charset="0"/>
            </a:endParaRPr>
          </a:p>
          <a:p>
            <a:pPr>
              <a:lnSpc>
                <a:spcPct val="150000"/>
              </a:lnSpc>
            </a:pPr>
            <a:r>
              <a:rPr kumimoji="1" lang="ko-KR" altLang="en-US" sz="1400" dirty="0" err="1">
                <a:latin typeface="+mj-ea"/>
                <a:ea typeface="+mj-ea"/>
              </a:rPr>
              <a:t>다브네</a:t>
            </a:r>
            <a:r>
              <a:rPr kumimoji="1" lang="ko-KR" altLang="en-US" sz="1400" dirty="0">
                <a:latin typeface="+mj-ea"/>
                <a:ea typeface="+mj-ea"/>
              </a:rPr>
              <a:t> </a:t>
            </a:r>
            <a:r>
              <a:rPr kumimoji="1" lang="ko-KR" altLang="en-US" sz="1400" dirty="0" err="1">
                <a:latin typeface="+mj-ea"/>
                <a:ea typeface="+mj-ea"/>
              </a:rPr>
              <a:t>마카베오</a:t>
            </a:r>
            <a:endParaRPr kumimoji="1" lang="en-US" altLang="ko-KR" sz="1400" dirty="0">
              <a:latin typeface="+mj-ea"/>
              <a:ea typeface="+mj-ea"/>
            </a:endParaRPr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6967068"/>
              </p:ext>
            </p:extLst>
          </p:nvPr>
        </p:nvGraphicFramePr>
        <p:xfrm>
          <a:off x="5000629" y="1476477"/>
          <a:ext cx="3804694" cy="48306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04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8348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WINE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MAKING</a:t>
                      </a:r>
                    </a:p>
                    <a:p>
                      <a:r>
                        <a:rPr lang="ko-KR" altLang="en-US" sz="900" dirty="0"/>
                        <a:t>스테인리스 스틸에서 단기간 숙성 </a:t>
                      </a:r>
                      <a:endParaRPr lang="en-US" altLang="ko-KR" sz="900" dirty="0"/>
                    </a:p>
                    <a:p>
                      <a:endParaRPr lang="en-US" altLang="ko-KR" sz="1000" b="0" dirty="0"/>
                    </a:p>
                    <a:p>
                      <a:endParaRPr lang="en-US" altLang="ko-KR" sz="1000" b="0" dirty="0"/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6768"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NOTE</a:t>
                      </a:r>
                    </a:p>
                    <a:p>
                      <a:pPr algn="just"/>
                      <a:r>
                        <a:rPr lang="ko-KR" altLang="en-US" sz="900" dirty="0"/>
                        <a:t>깨끗하고 밝은 레몬색</a:t>
                      </a:r>
                      <a:r>
                        <a:rPr lang="en-US" altLang="ko-KR" sz="900" dirty="0"/>
                        <a:t>,</a:t>
                      </a:r>
                      <a:r>
                        <a:rPr lang="ko-KR" altLang="en-US" sz="900" dirty="0"/>
                        <a:t> 과일</a:t>
                      </a:r>
                      <a:r>
                        <a:rPr lang="en-US" altLang="ko-KR" sz="900" dirty="0"/>
                        <a:t>, </a:t>
                      </a:r>
                      <a:r>
                        <a:rPr lang="ko-KR" altLang="en-US" sz="900" dirty="0"/>
                        <a:t>흰 꽃 아로마와 감귤향이 뒤 따라온다</a:t>
                      </a:r>
                      <a:r>
                        <a:rPr lang="en-US" altLang="ko-KR" sz="900" dirty="0"/>
                        <a:t>.</a:t>
                      </a:r>
                    </a:p>
                    <a:p>
                      <a:pPr algn="just"/>
                      <a:r>
                        <a:rPr lang="ko-KR" altLang="en-US" sz="900" dirty="0"/>
                        <a:t>입 안을 청량하고 깔끔하게 마무리하는 균형 잡힌 산도가 매력적이다</a:t>
                      </a:r>
                      <a:r>
                        <a:rPr lang="en-US" altLang="ko-KR" sz="900" dirty="0"/>
                        <a:t>.  </a:t>
                      </a:r>
                      <a:r>
                        <a:rPr lang="ko-KR" altLang="en-US" sz="900" dirty="0"/>
                        <a:t> </a:t>
                      </a:r>
                      <a:endParaRPr lang="en-US" altLang="ko-KR" sz="900" dirty="0"/>
                    </a:p>
                    <a:p>
                      <a:pPr algn="just"/>
                      <a:endParaRPr lang="en-US" altLang="ko-KR" sz="900" dirty="0"/>
                    </a:p>
                    <a:p>
                      <a:pPr algn="just"/>
                      <a:r>
                        <a:rPr lang="ko-KR" altLang="en-US" sz="900" dirty="0"/>
                        <a:t>추천 음식</a:t>
                      </a:r>
                      <a:r>
                        <a:rPr lang="en-US" altLang="ko-KR" sz="900" dirty="0"/>
                        <a:t>: </a:t>
                      </a:r>
                      <a:r>
                        <a:rPr lang="ko-KR" altLang="en-US" sz="900" dirty="0"/>
                        <a:t>코코넛 커리</a:t>
                      </a:r>
                      <a:r>
                        <a:rPr lang="en-US" altLang="ko-KR" sz="900" dirty="0"/>
                        <a:t>, </a:t>
                      </a:r>
                      <a:r>
                        <a:rPr lang="ko-KR" altLang="en-US" sz="900" dirty="0"/>
                        <a:t>쌀국수</a:t>
                      </a:r>
                      <a:r>
                        <a:rPr lang="en-US" altLang="ko-KR" sz="900" dirty="0"/>
                        <a:t>, </a:t>
                      </a:r>
                      <a:r>
                        <a:rPr lang="ko-KR" altLang="en-US" sz="900" dirty="0"/>
                        <a:t>구운 고기</a:t>
                      </a:r>
                      <a:endParaRPr lang="en-US" altLang="ko-KR" sz="900" dirty="0"/>
                    </a:p>
                    <a:p>
                      <a:pPr algn="just"/>
                      <a:endParaRPr lang="en-US" altLang="ko-KR" sz="900" dirty="0"/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58816">
                <a:tc>
                  <a:txBody>
                    <a:bodyPr/>
                    <a:lstStyle/>
                    <a:p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130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년의 노하우를 가지고 있는 </a:t>
                      </a:r>
                      <a:r>
                        <a:rPr lang="ko-KR" altLang="en-US" sz="900" kern="100" dirty="0" err="1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만자노스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(Manzanos)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는 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1890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년부터 현재까지 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대에 걸쳐 포도재배를 하고 있다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. 4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대까지는 와인 생산보다는 포도만을 재배하다 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대 째 부터 제품을 생산하여 판매하고 있다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갑작스럽게 아버지가 세상을 떠난 후 맏이인 빅터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(Victor)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가 가업을 이어받은 후 많은 변화가 일어났다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o-KR" altLang="en-US" sz="900" kern="100" dirty="0" err="1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나바라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(Navarra) 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지역과 </a:t>
                      </a:r>
                      <a:r>
                        <a:rPr lang="ko-KR" altLang="en-US" sz="900" kern="100" dirty="0" err="1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리오하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(Rioja) 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지역의 </a:t>
                      </a:r>
                      <a:r>
                        <a:rPr lang="ko-KR" altLang="en-US" sz="900" kern="100" dirty="0" err="1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빈야드를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추가 매입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브랜드 인수 등으로 </a:t>
                      </a:r>
                      <a:r>
                        <a:rPr lang="ko-KR" altLang="en-US" sz="900" kern="100" dirty="0" err="1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리오하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지역에서 상위 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위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o-KR" altLang="en-US" sz="900" kern="100" dirty="0" err="1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나바라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지역에서 상위 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위 안에 드는 기업으로 성장시켰다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또한 </a:t>
                      </a:r>
                      <a:r>
                        <a:rPr lang="ko-KR" altLang="en-US" sz="900" kern="100" dirty="0" err="1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리오하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지역에 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250 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헥타르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o-KR" altLang="en-US" sz="900" kern="100" dirty="0" err="1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나바라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지역에 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50 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헥타르 소유 </a:t>
                      </a:r>
                      <a:r>
                        <a:rPr lang="ko-KR" altLang="en-US" sz="900" kern="100" dirty="0" err="1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빈야드와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두 지역에서 관리하는 </a:t>
                      </a:r>
                      <a:r>
                        <a:rPr lang="ko-KR" altLang="en-US" sz="900" kern="100" dirty="0" err="1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빈야드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1,225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헥타르까지 총 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1,525</a:t>
                      </a:r>
                      <a:r>
                        <a:rPr lang="ko-KR" altLang="en-US" sz="900" kern="100" dirty="0" err="1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헥타르에서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 포도를 재배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관리하여 다양한 브랜드를 개발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런칭하고 있다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스페인 일부 지역에서만 판매되었던 와인들은 현재 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65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개국에 수출되고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ko-KR" altLang="en-US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스페인 국내 시장에서도 유통이 촉진되고 있다</a:t>
                      </a:r>
                      <a:r>
                        <a:rPr lang="en-US" altLang="ko-KR" sz="900" kern="100" dirty="0">
                          <a:effectLst/>
                          <a:latin typeface="맑은 고딕" panose="020B0503020000020004" pitchFamily="50" charset="-127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en-US" altLang="ko-KR" sz="900" dirty="0">
                        <a:solidFill>
                          <a:schemeClr val="tx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8242">
                <a:tc>
                  <a:txBody>
                    <a:bodyPr/>
                    <a:lstStyle/>
                    <a:p>
                      <a:pPr marL="171450" marR="0" lvl="0" indent="-17145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1100" b="1" dirty="0">
                        <a:solidFill>
                          <a:schemeClr val="tx1"/>
                        </a:solidFill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8781720"/>
              </p:ext>
            </p:extLst>
          </p:nvPr>
        </p:nvGraphicFramePr>
        <p:xfrm>
          <a:off x="2432316" y="1476478"/>
          <a:ext cx="2401406" cy="2910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01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0199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Spain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99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TYPE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White</a:t>
                      </a: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992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latinLnBrk="1"/>
                      <a:r>
                        <a:rPr lang="en-US" altLang="ko-KR" sz="1100" b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12% </a:t>
                      </a:r>
                      <a:endParaRPr lang="ko-KR" altLang="en-US" sz="1100" b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0430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100% </a:t>
                      </a:r>
                      <a:r>
                        <a:rPr lang="en-US" altLang="ko-KR" sz="1100" b="0" dirty="0" err="1">
                          <a:latin typeface="Constantia" charset="0"/>
                          <a:ea typeface="Constantia" charset="0"/>
                          <a:cs typeface="Constantia" charset="0"/>
                        </a:rPr>
                        <a:t>Macabeo</a:t>
                      </a:r>
                      <a:endParaRPr lang="en-US" altLang="ko-KR" sz="1100" b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24" name="직선 연결선[R] 23"/>
          <p:cNvCxnSpPr/>
          <p:nvPr/>
        </p:nvCxnSpPr>
        <p:spPr>
          <a:xfrm flipH="1">
            <a:off x="2293743" y="6106735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2" name="표 11"/>
          <p:cNvGraphicFramePr>
            <a:graphicFrameLocks noGrp="1"/>
          </p:cNvGraphicFramePr>
          <p:nvPr/>
        </p:nvGraphicFramePr>
        <p:xfrm>
          <a:off x="214282" y="5786454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1" name="직사각형 60"/>
          <p:cNvSpPr/>
          <p:nvPr/>
        </p:nvSpPr>
        <p:spPr>
          <a:xfrm>
            <a:off x="1000100" y="585789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직사각형 63"/>
          <p:cNvSpPr/>
          <p:nvPr/>
        </p:nvSpPr>
        <p:spPr>
          <a:xfrm>
            <a:off x="1643042" y="5857892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65" name="직사각형 64"/>
          <p:cNvSpPr/>
          <p:nvPr/>
        </p:nvSpPr>
        <p:spPr>
          <a:xfrm>
            <a:off x="1857356" y="5857892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69" name="직사각형 68"/>
          <p:cNvSpPr/>
          <p:nvPr/>
        </p:nvSpPr>
        <p:spPr>
          <a:xfrm>
            <a:off x="1000100" y="6097925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직사각형 69"/>
          <p:cNvSpPr/>
          <p:nvPr/>
        </p:nvSpPr>
        <p:spPr>
          <a:xfrm>
            <a:off x="1214414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직사각형 70"/>
          <p:cNvSpPr/>
          <p:nvPr/>
        </p:nvSpPr>
        <p:spPr>
          <a:xfrm>
            <a:off x="1428728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72" name="직사각형 71"/>
          <p:cNvSpPr/>
          <p:nvPr/>
        </p:nvSpPr>
        <p:spPr>
          <a:xfrm>
            <a:off x="1643042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73" name="직사각형 72"/>
          <p:cNvSpPr/>
          <p:nvPr/>
        </p:nvSpPr>
        <p:spPr>
          <a:xfrm>
            <a:off x="1857356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74" name="직사각형 73"/>
          <p:cNvSpPr/>
          <p:nvPr/>
        </p:nvSpPr>
        <p:spPr>
          <a:xfrm>
            <a:off x="1000100" y="631223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5" name="직사각형 74"/>
          <p:cNvSpPr/>
          <p:nvPr/>
        </p:nvSpPr>
        <p:spPr>
          <a:xfrm>
            <a:off x="1214414" y="631223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직사각형 76"/>
          <p:cNvSpPr/>
          <p:nvPr/>
        </p:nvSpPr>
        <p:spPr>
          <a:xfrm>
            <a:off x="1643042" y="6312239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78" name="직사각형 77"/>
          <p:cNvSpPr/>
          <p:nvPr/>
        </p:nvSpPr>
        <p:spPr>
          <a:xfrm>
            <a:off x="1857356" y="6312239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79" name="직사각형 78"/>
          <p:cNvSpPr/>
          <p:nvPr/>
        </p:nvSpPr>
        <p:spPr>
          <a:xfrm>
            <a:off x="1000100" y="652655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직사각형 79"/>
          <p:cNvSpPr/>
          <p:nvPr/>
        </p:nvSpPr>
        <p:spPr>
          <a:xfrm>
            <a:off x="1214414" y="652655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직사각형 82"/>
          <p:cNvSpPr/>
          <p:nvPr/>
        </p:nvSpPr>
        <p:spPr>
          <a:xfrm>
            <a:off x="1857356" y="6526553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502A6CB1-CBC8-435E-B4AA-2FFB223E55F4}"/>
              </a:ext>
            </a:extLst>
          </p:cNvPr>
          <p:cNvSpPr/>
          <p:nvPr/>
        </p:nvSpPr>
        <p:spPr>
          <a:xfrm>
            <a:off x="1214414" y="586241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559826FE-14F2-412B-8793-27B25230802B}"/>
              </a:ext>
            </a:extLst>
          </p:cNvPr>
          <p:cNvSpPr/>
          <p:nvPr/>
        </p:nvSpPr>
        <p:spPr>
          <a:xfrm>
            <a:off x="1428728" y="586241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9076FAD1-5D9A-47FA-82D0-E3E62ED25F48}"/>
              </a:ext>
            </a:extLst>
          </p:cNvPr>
          <p:cNvSpPr/>
          <p:nvPr/>
        </p:nvSpPr>
        <p:spPr>
          <a:xfrm>
            <a:off x="1647806" y="652534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pic>
        <p:nvPicPr>
          <p:cNvPr id="30" name="그림 4" descr="텍스트, 클립아트이(가) 표시된 사진&#10;&#10;자동 생성된 설명">
            <a:extLst>
              <a:ext uri="{FF2B5EF4-FFF2-40B4-BE49-F238E27FC236}">
                <a16:creationId xmlns:a16="http://schemas.microsoft.com/office/drawing/2014/main" id="{9662C508-47C8-4113-8417-CF2919D51E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6142038"/>
            <a:ext cx="19494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직사각형 30">
            <a:extLst>
              <a:ext uri="{FF2B5EF4-FFF2-40B4-BE49-F238E27FC236}">
                <a16:creationId xmlns:a16="http://schemas.microsoft.com/office/drawing/2014/main" id="{AC1DE508-9955-41B0-9758-B64143F39420}"/>
              </a:ext>
            </a:extLst>
          </p:cNvPr>
          <p:cNvSpPr/>
          <p:nvPr/>
        </p:nvSpPr>
        <p:spPr>
          <a:xfrm>
            <a:off x="1214519" y="585934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4D8800CB-1612-4D31-8934-58D76F49E077}"/>
              </a:ext>
            </a:extLst>
          </p:cNvPr>
          <p:cNvSpPr/>
          <p:nvPr/>
        </p:nvSpPr>
        <p:spPr>
          <a:xfrm>
            <a:off x="1428833" y="585934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C46C88A9-0E5A-4990-8150-6F5A5E3D3916}"/>
              </a:ext>
            </a:extLst>
          </p:cNvPr>
          <p:cNvSpPr/>
          <p:nvPr/>
        </p:nvSpPr>
        <p:spPr>
          <a:xfrm>
            <a:off x="1430543" y="6309320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156C6192-0396-4EF9-A900-86B588E82DAB}"/>
              </a:ext>
            </a:extLst>
          </p:cNvPr>
          <p:cNvSpPr/>
          <p:nvPr/>
        </p:nvSpPr>
        <p:spPr>
          <a:xfrm>
            <a:off x="1435307" y="65224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pic>
        <p:nvPicPr>
          <p:cNvPr id="3" name="그림 2" descr="음료, 알코올, 음식이(가) 표시된 사진&#10;&#10;자동 생성된 설명">
            <a:extLst>
              <a:ext uri="{FF2B5EF4-FFF2-40B4-BE49-F238E27FC236}">
                <a16:creationId xmlns:a16="http://schemas.microsoft.com/office/drawing/2014/main" id="{F3A3BB88-FEDD-476D-9B83-D765C95CCB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10" y="773400"/>
            <a:ext cx="1437131" cy="4899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0108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1393</TotalTime>
  <Words>197</Words>
  <Application>Microsoft Office PowerPoint</Application>
  <PresentationFormat>화면 슬라이드 쇼(4:3)</PresentationFormat>
  <Paragraphs>27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맑은 고딕</vt:lpstr>
      <vt:lpstr>Arial</vt:lpstr>
      <vt:lpstr>Constantia</vt:lpstr>
      <vt:lpstr>Cooper Black</vt:lpstr>
      <vt:lpstr>Georgia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Yuna</dc:creator>
  <cp:lastModifiedBy>Windows User</cp:lastModifiedBy>
  <cp:revision>98</cp:revision>
  <dcterms:created xsi:type="dcterms:W3CDTF">2019-03-15T02:29:35Z</dcterms:created>
  <dcterms:modified xsi:type="dcterms:W3CDTF">2022-01-03T01:46:45Z</dcterms:modified>
</cp:coreProperties>
</file>