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179" autoAdjust="0"/>
  </p:normalViewPr>
  <p:slideViewPr>
    <p:cSldViewPr>
      <p:cViewPr>
        <p:scale>
          <a:sx n="96" d="100"/>
          <a:sy n="96" d="100"/>
        </p:scale>
        <p:origin x="1066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8DD2A5-0E1B-4F9F-BF61-729812092359}" type="datetimeFigureOut">
              <a:rPr lang="ko-KR" altLang="en-US" smtClean="0"/>
              <a:pPr/>
              <a:t>2022-04-22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737F9B-3223-48B4-8AA5-31B6905125C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F8091-28AA-464B-B58F-A3BBE958F979}" type="datetimeFigureOut">
              <a:rPr lang="ko-KR" altLang="en-US" smtClean="0"/>
              <a:pPr/>
              <a:t>2022-04-22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[R] 5"/>
          <p:cNvCxnSpPr/>
          <p:nvPr/>
        </p:nvCxnSpPr>
        <p:spPr>
          <a:xfrm>
            <a:off x="2293742" y="159682"/>
            <a:ext cx="0" cy="6534849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직선 연결선[R] 10"/>
          <p:cNvCxnSpPr/>
          <p:nvPr/>
        </p:nvCxnSpPr>
        <p:spPr>
          <a:xfrm flipH="1">
            <a:off x="2293743" y="1404370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텍스트 상자 17"/>
          <p:cNvSpPr txBox="1"/>
          <p:nvPr/>
        </p:nvSpPr>
        <p:spPr>
          <a:xfrm>
            <a:off x="2339752" y="324322"/>
            <a:ext cx="3042428" cy="1142746"/>
          </a:xfrm>
          <a:prstGeom prst="rect">
            <a:avLst/>
          </a:prstGeom>
          <a:noFill/>
        </p:spPr>
        <p:txBody>
          <a:bodyPr wrap="none" lIns="80133" tIns="40067" rIns="80133" bIns="4006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 smtClean="0">
                <a:ln>
                  <a:solidFill>
                    <a:schemeClr val="tx1">
                      <a:alpha val="30000"/>
                    </a:schemeClr>
                  </a:solidFill>
                </a:ln>
                <a:latin typeface="Georgia" pitchFamily="18" charset="0"/>
                <a:ea typeface="Constantia" charset="0"/>
                <a:cs typeface="Constantia" charset="0"/>
              </a:rPr>
              <a:t>PLUMPJACK ESTATE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n>
                  <a:solidFill>
                    <a:schemeClr val="tx1">
                      <a:alpha val="30000"/>
                    </a:schemeClr>
                  </a:solidFill>
                </a:ln>
                <a:latin typeface="Georgia" pitchFamily="18" charset="0"/>
                <a:ea typeface="Constantia" charset="0"/>
                <a:cs typeface="Constantia" charset="0"/>
              </a:rPr>
              <a:t>CABERNET SAUVIGNON</a:t>
            </a:r>
            <a:endParaRPr lang="en-US" altLang="ko-KR" sz="1600" b="1" dirty="0">
              <a:ln>
                <a:solidFill>
                  <a:schemeClr val="tx1">
                    <a:alpha val="30000"/>
                  </a:schemeClr>
                </a:solidFill>
              </a:ln>
              <a:latin typeface="Georgia" pitchFamily="18" charset="0"/>
              <a:ea typeface="Constantia" charset="0"/>
              <a:cs typeface="Constantia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err="1" smtClean="0">
                <a:latin typeface="+mj-ea"/>
              </a:rPr>
              <a:t>플럼잭</a:t>
            </a:r>
            <a:r>
              <a:rPr lang="ko-KR" altLang="en-US" sz="1400" dirty="0" smtClean="0">
                <a:latin typeface="+mj-ea"/>
              </a:rPr>
              <a:t> </a:t>
            </a:r>
            <a:r>
              <a:rPr lang="ko-KR" altLang="en-US" sz="1400" dirty="0" err="1" smtClean="0">
                <a:latin typeface="+mj-ea"/>
              </a:rPr>
              <a:t>에스테이트</a:t>
            </a:r>
            <a:r>
              <a:rPr lang="ko-KR" altLang="en-US" sz="1400" dirty="0" smtClean="0">
                <a:latin typeface="+mj-ea"/>
              </a:rPr>
              <a:t> </a:t>
            </a:r>
            <a:r>
              <a:rPr lang="ko-KR" altLang="en-US" sz="1400" dirty="0" err="1" smtClean="0">
                <a:latin typeface="+mj-ea"/>
              </a:rPr>
              <a:t>까베르네</a:t>
            </a:r>
            <a:r>
              <a:rPr lang="ko-KR" altLang="en-US" sz="1400" dirty="0" smtClean="0">
                <a:latin typeface="+mj-ea"/>
              </a:rPr>
              <a:t> </a:t>
            </a:r>
            <a:r>
              <a:rPr lang="ko-KR" altLang="en-US" sz="1400" dirty="0" err="1" smtClean="0">
                <a:latin typeface="+mj-ea"/>
              </a:rPr>
              <a:t>소비뇽</a:t>
            </a:r>
            <a:endParaRPr kumimoji="1" lang="ko-KR" altLang="en-US" dirty="0">
              <a:latin typeface="+mj-ea"/>
            </a:endParaRPr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1415734"/>
              </p:ext>
            </p:extLst>
          </p:nvPr>
        </p:nvGraphicFramePr>
        <p:xfrm>
          <a:off x="4929190" y="1291455"/>
          <a:ext cx="3848452" cy="46084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4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513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3191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WINE MAKING</a:t>
                      </a:r>
                      <a:endParaRPr lang="en-US" altLang="ko-KR" sz="1100" b="1" baseline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aseline="0" dirty="0" smtClean="0"/>
                        <a:t>3~4</a:t>
                      </a:r>
                      <a:r>
                        <a:rPr lang="ko-KR" altLang="en-US" sz="900" baseline="0" dirty="0" smtClean="0"/>
                        <a:t>일</a:t>
                      </a:r>
                      <a:r>
                        <a:rPr lang="en-US" altLang="ko-KR" sz="900" baseline="0" dirty="0" smtClean="0"/>
                        <a:t> </a:t>
                      </a:r>
                      <a:r>
                        <a:rPr lang="ko-KR" altLang="en-US" sz="900" baseline="0" dirty="0" smtClean="0"/>
                        <a:t>저온 침지 후 발효</a:t>
                      </a:r>
                      <a:r>
                        <a:rPr lang="en-US" altLang="ko-KR" sz="900" baseline="0" dirty="0" smtClean="0"/>
                        <a:t>, 20</a:t>
                      </a:r>
                      <a:r>
                        <a:rPr lang="ko-KR" altLang="en-US" sz="900" baseline="0" dirty="0" smtClean="0"/>
                        <a:t>개월 </a:t>
                      </a:r>
                      <a:r>
                        <a:rPr lang="ko-KR" altLang="en-US" sz="900" baseline="0" dirty="0"/>
                        <a:t>프렌치 오크 숙성 </a:t>
                      </a:r>
                      <a:r>
                        <a:rPr lang="en-US" altLang="ko-KR" sz="900" baseline="0" dirty="0"/>
                        <a:t>(</a:t>
                      </a:r>
                      <a:r>
                        <a:rPr lang="en-US" altLang="ko-KR" sz="900" baseline="0" dirty="0" smtClean="0"/>
                        <a:t>78% </a:t>
                      </a:r>
                      <a:r>
                        <a:rPr lang="en-US" altLang="ko-KR" sz="900" baseline="0" dirty="0"/>
                        <a:t>New)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NOTE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/>
                        <a:t>선명한 </a:t>
                      </a:r>
                      <a:r>
                        <a:rPr lang="ko-KR" altLang="en-US" sz="900" baseline="0" dirty="0" smtClean="0"/>
                        <a:t>체리 및 </a:t>
                      </a:r>
                      <a:r>
                        <a:rPr lang="ko-KR" altLang="en-US" sz="900" baseline="0" dirty="0" err="1" smtClean="0"/>
                        <a:t>라즈베리</a:t>
                      </a:r>
                      <a:r>
                        <a:rPr lang="ko-KR" altLang="en-US" sz="900" baseline="0" dirty="0" smtClean="0"/>
                        <a:t> 향기로 </a:t>
                      </a:r>
                      <a:r>
                        <a:rPr lang="ko-KR" altLang="en-US" sz="900" baseline="0" dirty="0"/>
                        <a:t>가득하다</a:t>
                      </a:r>
                      <a:r>
                        <a:rPr lang="en-US" altLang="ko-KR" sz="900" baseline="0" dirty="0"/>
                        <a:t>. </a:t>
                      </a:r>
                      <a:r>
                        <a:rPr lang="ko-KR" altLang="en-US" sz="900" baseline="0" dirty="0" err="1"/>
                        <a:t>깊이감이</a:t>
                      </a:r>
                      <a:r>
                        <a:rPr lang="ko-KR" altLang="en-US" sz="900" baseline="0" dirty="0"/>
                        <a:t> </a:t>
                      </a:r>
                      <a:r>
                        <a:rPr lang="ko-KR" altLang="en-US" sz="900" baseline="0" dirty="0" err="1" smtClean="0"/>
                        <a:t>느껴짐과</a:t>
                      </a:r>
                      <a:r>
                        <a:rPr lang="ko-KR" altLang="en-US" sz="900" baseline="0" dirty="0" smtClean="0"/>
                        <a:t> </a:t>
                      </a:r>
                      <a:r>
                        <a:rPr lang="ko-KR" altLang="en-US" sz="900" baseline="0" dirty="0"/>
                        <a:t>동시에 </a:t>
                      </a:r>
                      <a:endParaRPr lang="en-US" altLang="ko-KR" sz="900" baseline="0" dirty="0" smtClean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 smtClean="0"/>
                        <a:t>벨벳 같은 </a:t>
                      </a:r>
                      <a:r>
                        <a:rPr lang="ko-KR" altLang="en-US" sz="900" baseline="0" dirty="0" err="1" smtClean="0"/>
                        <a:t>탄닌은</a:t>
                      </a:r>
                      <a:r>
                        <a:rPr lang="ko-KR" altLang="en-US" sz="900" baseline="0" dirty="0" smtClean="0"/>
                        <a:t> 입 </a:t>
                      </a:r>
                      <a:r>
                        <a:rPr lang="ko-KR" altLang="en-US" sz="900" baseline="0" dirty="0"/>
                        <a:t>안을 풍성하게 하고 </a:t>
                      </a:r>
                      <a:r>
                        <a:rPr lang="ko-KR" altLang="en-US" sz="900" baseline="0" dirty="0" err="1" smtClean="0"/>
                        <a:t>블랙베리</a:t>
                      </a:r>
                      <a:r>
                        <a:rPr lang="en-US" altLang="ko-KR" sz="900" baseline="0" dirty="0" smtClean="0"/>
                        <a:t>, </a:t>
                      </a:r>
                      <a:r>
                        <a:rPr lang="ko-KR" altLang="en-US" sz="900" baseline="0" dirty="0" smtClean="0"/>
                        <a:t>블루베리 및 바닐라의 아로마가 </a:t>
                      </a:r>
                      <a:r>
                        <a:rPr lang="ko-KR" altLang="en-US" sz="900" baseline="0" dirty="0"/>
                        <a:t>우아하게 혼합되어 </a:t>
                      </a:r>
                      <a:r>
                        <a:rPr lang="ko-KR" altLang="en-US" sz="900" baseline="0" dirty="0" err="1"/>
                        <a:t>피니쉬까지</a:t>
                      </a:r>
                      <a:r>
                        <a:rPr lang="ko-KR" altLang="en-US" sz="900" baseline="0" dirty="0"/>
                        <a:t> 이어진다</a:t>
                      </a:r>
                      <a:r>
                        <a:rPr lang="en-US" altLang="ko-KR" sz="900" baseline="0" dirty="0"/>
                        <a:t>. 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4881">
                <a:tc>
                  <a:txBody>
                    <a:bodyPr/>
                    <a:lstStyle/>
                    <a:p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플럼잭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와이너리의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와인에 대한 사랑과 열정이 가득한 캘리포니아 주지사 개빈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뉴섬에의해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1995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년에 설립되었다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셰익스피어의 작품 중 가장 기억에 남는 인물 중 하나인 존 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“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플럼잭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“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폴스테프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경으로부터 영감을 받아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이름을 지었다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개빈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뉴섬은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작곡가 겸 자선가인 고든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게티와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함께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나파밸리에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있는 가장 오래된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중 하나를 구입하였으며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그들만의 매력적이고 친근한 스타일 및 열정으로 오늘날 전세계적으로 명성이 자자한고품질의 와인들을 만들어 냈다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</a:t>
                      </a: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AWARDS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en-US" altLang="ko-KR" sz="90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Robert Parker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– 94pts</a:t>
                      </a:r>
                      <a:endParaRPr lang="en-US" altLang="ko-KR" sz="90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en-US" altLang="ko-KR" sz="900" dirty="0">
                          <a:latin typeface="+mn-ea"/>
                        </a:rPr>
                        <a:t> </a:t>
                      </a:r>
                      <a:endParaRPr lang="en-US" altLang="ko-KR" sz="900" dirty="0">
                        <a:latin typeface="+mn-ea"/>
                        <a:cs typeface="Arial" pitchFamily="34" charset="0"/>
                      </a:endParaRPr>
                    </a:p>
                    <a:p>
                      <a:pPr marL="121217" indent="-121217">
                        <a:buFont typeface="Arial" charset="0"/>
                        <a:buChar char="•"/>
                      </a:pPr>
                      <a:endParaRPr lang="en-US" altLang="ko-KR" sz="1100" dirty="0">
                        <a:latin typeface="+mn-ea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322">
                <a:tc>
                  <a:txBody>
                    <a:bodyPr/>
                    <a:lstStyle/>
                    <a:p>
                      <a:pPr marL="121217" marR="0" lvl="0" indent="-121217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dirty="0">
                        <a:latin typeface="+mn-ea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7560838"/>
              </p:ext>
            </p:extLst>
          </p:nvPr>
        </p:nvGraphicFramePr>
        <p:xfrm>
          <a:off x="2411760" y="1476476"/>
          <a:ext cx="2421962" cy="44470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56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57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Oakville, Napa Valley, </a:t>
                      </a:r>
                      <a:r>
                        <a:rPr lang="en-US" altLang="ko-KR" sz="1100" baseline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USA </a:t>
                      </a: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TYPE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Red</a:t>
                      </a: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100" b="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15.2%</a:t>
                      </a:r>
                      <a:endParaRPr lang="ko-KR" altLang="en-US" sz="1100" b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6628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r>
                        <a:rPr lang="en-US" altLang="ko-KR" sz="1100" b="0" i="0" u="none" strike="noStrike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88% </a:t>
                      </a:r>
                      <a:r>
                        <a:rPr lang="en-US" altLang="ko-KR" sz="1100" b="0" i="0" u="none" strike="noStrike" kern="1200" baseline="0" dirty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Cabernet Sauvignon</a:t>
                      </a:r>
                    </a:p>
                    <a:p>
                      <a:r>
                        <a:rPr lang="en-US" altLang="ko-KR" sz="1100" b="0" i="0" u="none" strike="noStrike" kern="1200" baseline="0" dirty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 </a:t>
                      </a:r>
                      <a:r>
                        <a:rPr lang="en-US" altLang="ko-KR" sz="1100" b="0" i="0" u="none" strike="noStrike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7% Malbec</a:t>
                      </a:r>
                    </a:p>
                    <a:p>
                      <a:r>
                        <a:rPr lang="en-US" altLang="ko-KR" sz="1100" b="0" i="0" u="none" strike="noStrike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 5% Petit </a:t>
                      </a:r>
                      <a:r>
                        <a:rPr lang="en-US" altLang="ko-KR" sz="11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Verdot</a:t>
                      </a:r>
                      <a:endParaRPr lang="en-US" altLang="ko-KR" sz="1100" b="0" i="0" u="none" strike="noStrike" kern="1200" baseline="0" dirty="0" smtClean="0">
                        <a:solidFill>
                          <a:schemeClr val="tx1"/>
                        </a:solidFill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endParaRPr lang="en-US" altLang="ko-KR" sz="1100" b="0" i="0" u="none" strike="noStrike" kern="1200" baseline="0" dirty="0" smtClean="0">
                        <a:solidFill>
                          <a:schemeClr val="tx1"/>
                        </a:solidFill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PRODUCTION</a:t>
                      </a:r>
                    </a:p>
                    <a:p>
                      <a:pPr latinLnBrk="1"/>
                      <a:r>
                        <a:rPr lang="en-US" altLang="ko-KR" sz="1100" b="0" i="0" dirty="0" smtClean="0">
                          <a:latin typeface="Constantia" panose="02030602050306030303" pitchFamily="18" charset="0"/>
                          <a:ea typeface="Georgia" charset="0"/>
                          <a:cs typeface="Georgia" charset="0"/>
                        </a:rPr>
                        <a:t>7,683 cases</a:t>
                      </a:r>
                      <a:endParaRPr lang="ko-KR" altLang="en-US" sz="1100" b="0" i="0" dirty="0">
                        <a:latin typeface="Constantia" panose="02030602050306030303" pitchFamily="18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b="1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24" name="직선 연결선[R] 23"/>
          <p:cNvCxnSpPr/>
          <p:nvPr/>
        </p:nvCxnSpPr>
        <p:spPr>
          <a:xfrm flipH="1">
            <a:off x="2293743" y="6106735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2" name="표 11"/>
          <p:cNvGraphicFramePr>
            <a:graphicFrameLocks noGrp="1"/>
          </p:cNvGraphicFramePr>
          <p:nvPr/>
        </p:nvGraphicFramePr>
        <p:xfrm>
          <a:off x="214282" y="5832483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직사각형 12"/>
          <p:cNvSpPr/>
          <p:nvPr/>
        </p:nvSpPr>
        <p:spPr>
          <a:xfrm>
            <a:off x="1000100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214414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1643042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17" name="직사각형 16"/>
          <p:cNvSpPr/>
          <p:nvPr/>
        </p:nvSpPr>
        <p:spPr>
          <a:xfrm>
            <a:off x="1857356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00" y="6143954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14" y="614364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28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643042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8" name="직사각형 27"/>
          <p:cNvSpPr/>
          <p:nvPr/>
        </p:nvSpPr>
        <p:spPr>
          <a:xfrm>
            <a:off x="1857356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000100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1214414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1428728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2" name="직사각형 31"/>
          <p:cNvSpPr/>
          <p:nvPr/>
        </p:nvSpPr>
        <p:spPr>
          <a:xfrm>
            <a:off x="1643042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3" name="직사각형 32"/>
          <p:cNvSpPr/>
          <p:nvPr/>
        </p:nvSpPr>
        <p:spPr>
          <a:xfrm>
            <a:off x="1857356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4" name="직사각형 33"/>
          <p:cNvSpPr/>
          <p:nvPr/>
        </p:nvSpPr>
        <p:spPr>
          <a:xfrm>
            <a:off x="1000100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1214414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428728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7" name="직사각형 36"/>
          <p:cNvSpPr/>
          <p:nvPr/>
        </p:nvSpPr>
        <p:spPr>
          <a:xfrm>
            <a:off x="1643042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8" name="직사각형 37"/>
          <p:cNvSpPr/>
          <p:nvPr/>
        </p:nvSpPr>
        <p:spPr>
          <a:xfrm>
            <a:off x="1857356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41" name="그림 4" descr="텍스트, 클립아트이(가) 표시된 사진&#10;&#10;자동 생성된 설명">
            <a:extLst>
              <a:ext uri="{FF2B5EF4-FFF2-40B4-BE49-F238E27FC236}">
                <a16:creationId xmlns:a16="http://schemas.microsoft.com/office/drawing/2014/main" id="{B724E99F-C2D5-44D8-AEAE-17CA7977CC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6142038"/>
            <a:ext cx="19494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167" y="764703"/>
            <a:ext cx="1694796" cy="4930875"/>
          </a:xfrm>
          <a:prstGeom prst="rect">
            <a:avLst/>
          </a:prstGeom>
        </p:spPr>
      </p:pic>
      <p:sp>
        <p:nvSpPr>
          <p:cNvPr id="39" name="직사각형 38"/>
          <p:cNvSpPr/>
          <p:nvPr/>
        </p:nvSpPr>
        <p:spPr>
          <a:xfrm>
            <a:off x="1432607" y="590795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8471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1836</TotalTime>
  <Words>164</Words>
  <Application>Microsoft Office PowerPoint</Application>
  <PresentationFormat>화면 슬라이드 쇼(4:3)</PresentationFormat>
  <Paragraphs>35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American Typewriter</vt:lpstr>
      <vt:lpstr>맑은 고딕</vt:lpstr>
      <vt:lpstr>Arial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Yuna</dc:creator>
  <cp:lastModifiedBy>reo9201@outlook.kr</cp:lastModifiedBy>
  <cp:revision>73</cp:revision>
  <dcterms:created xsi:type="dcterms:W3CDTF">2019-03-22T07:50:06Z</dcterms:created>
  <dcterms:modified xsi:type="dcterms:W3CDTF">2022-04-22T07:24:24Z</dcterms:modified>
</cp:coreProperties>
</file>