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66" autoAdjust="0"/>
    <p:restoredTop sz="94660"/>
  </p:normalViewPr>
  <p:slideViewPr>
    <p:cSldViewPr snapToGrid="0">
      <p:cViewPr varScale="1">
        <p:scale>
          <a:sx n="62" d="100"/>
          <a:sy n="62" d="100"/>
        </p:scale>
        <p:origin x="2405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80D34-719E-4437-846D-5464B469EB4F}" type="datetimeFigureOut">
              <a:rPr lang="ko-KR" altLang="en-US" smtClean="0"/>
              <a:t>2024-09-20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2F3B5-3B56-45F0-9FF1-8FFB6315C9B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6683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80D34-719E-4437-846D-5464B469EB4F}" type="datetimeFigureOut">
              <a:rPr lang="ko-KR" altLang="en-US" smtClean="0"/>
              <a:t>2024-09-20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2F3B5-3B56-45F0-9FF1-8FFB6315C9B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6712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80D34-719E-4437-846D-5464B469EB4F}" type="datetimeFigureOut">
              <a:rPr lang="ko-KR" altLang="en-US" smtClean="0"/>
              <a:t>2024-09-20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2F3B5-3B56-45F0-9FF1-8FFB6315C9B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0323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80D34-719E-4437-846D-5464B469EB4F}" type="datetimeFigureOut">
              <a:rPr lang="ko-KR" altLang="en-US" smtClean="0"/>
              <a:t>2024-09-20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2F3B5-3B56-45F0-9FF1-8FFB6315C9B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7123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80D34-719E-4437-846D-5464B469EB4F}" type="datetimeFigureOut">
              <a:rPr lang="ko-KR" altLang="en-US" smtClean="0"/>
              <a:t>2024-09-20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2F3B5-3B56-45F0-9FF1-8FFB6315C9B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6764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80D34-719E-4437-846D-5464B469EB4F}" type="datetimeFigureOut">
              <a:rPr lang="ko-KR" altLang="en-US" smtClean="0"/>
              <a:t>2024-09-20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2F3B5-3B56-45F0-9FF1-8FFB6315C9B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0165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80D34-719E-4437-846D-5464B469EB4F}" type="datetimeFigureOut">
              <a:rPr lang="ko-KR" altLang="en-US" smtClean="0"/>
              <a:t>2024-09-20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2F3B5-3B56-45F0-9FF1-8FFB6315C9B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0012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80D34-719E-4437-846D-5464B469EB4F}" type="datetimeFigureOut">
              <a:rPr lang="ko-KR" altLang="en-US" smtClean="0"/>
              <a:t>2024-09-20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2F3B5-3B56-45F0-9FF1-8FFB6315C9B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0373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80D34-719E-4437-846D-5464B469EB4F}" type="datetimeFigureOut">
              <a:rPr lang="ko-KR" altLang="en-US" smtClean="0"/>
              <a:t>2024-09-20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2F3B5-3B56-45F0-9FF1-8FFB6315C9B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3216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80D34-719E-4437-846D-5464B469EB4F}" type="datetimeFigureOut">
              <a:rPr lang="ko-KR" altLang="en-US" smtClean="0"/>
              <a:t>2024-09-20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2F3B5-3B56-45F0-9FF1-8FFB6315C9B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98404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80D34-719E-4437-846D-5464B469EB4F}" type="datetimeFigureOut">
              <a:rPr lang="ko-KR" altLang="en-US" smtClean="0"/>
              <a:t>2024-09-20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2F3B5-3B56-45F0-9FF1-8FFB6315C9B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2279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80D34-719E-4437-846D-5464B469EB4F}" type="datetimeFigureOut">
              <a:rPr lang="ko-KR" altLang="en-US" smtClean="0"/>
              <a:t>2024-09-20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2F3B5-3B56-45F0-9FF1-8FFB6315C9B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7903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7328" y="683686"/>
            <a:ext cx="1014413" cy="1052513"/>
          </a:xfrm>
          <a:prstGeom prst="rect">
            <a:avLst/>
          </a:prstGeom>
        </p:spPr>
      </p:pic>
      <p:pic>
        <p:nvPicPr>
          <p:cNvPr id="2050" name="Picture 2" descr="https://koreawinechallenge.com/wp-content/uploads/2023/08/Secan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5767" y="811752"/>
            <a:ext cx="4557385" cy="6836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8" name="표 37"/>
          <p:cNvGraphicFramePr>
            <a:graphicFrameLocks noGrp="1"/>
          </p:cNvGraphicFramePr>
          <p:nvPr>
            <p:extLst/>
          </p:nvPr>
        </p:nvGraphicFramePr>
        <p:xfrm>
          <a:off x="2504934" y="2234152"/>
          <a:ext cx="2782497" cy="45382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824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585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+mn-lt"/>
                          <a:ea typeface="Georgia" charset="0"/>
                          <a:cs typeface="Georgia" charset="0"/>
                        </a:rPr>
                        <a:t>REGION</a:t>
                      </a:r>
                    </a:p>
                    <a:p>
                      <a:pPr marL="0" marR="0" lvl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altLang="ko-KR" sz="1100" kern="1200" baseline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Maule Valley, Chile</a:t>
                      </a:r>
                    </a:p>
                    <a:p>
                      <a:pPr marL="0" marR="0" lvl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altLang="ko-KR" sz="1100" kern="1200" baseline="0">
                        <a:solidFill>
                          <a:schemeClr val="tx1"/>
                        </a:solidFill>
                        <a:latin typeface="+mn-lt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585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>
                          <a:latin typeface="+mn-lt"/>
                          <a:ea typeface="Georgia" charset="0"/>
                          <a:cs typeface="Georgia" charset="0"/>
                        </a:rPr>
                        <a:t>TYPE</a:t>
                      </a:r>
                    </a:p>
                    <a:p>
                      <a:pPr latinLnBrk="1"/>
                      <a:r>
                        <a:rPr lang="en-US" altLang="ko-KR" sz="1100" b="0">
                          <a:latin typeface="+mn-lt"/>
                          <a:ea typeface="Georgia" charset="0"/>
                          <a:cs typeface="Georgia" charset="0"/>
                        </a:rPr>
                        <a:t>Red</a:t>
                      </a:r>
                    </a:p>
                    <a:p>
                      <a:pPr latinLnBrk="1"/>
                      <a:endParaRPr lang="en-US" altLang="ko-KR" sz="1100" b="0">
                        <a:latin typeface="+mn-lt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585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+mn-lt"/>
                          <a:ea typeface="Georgia" charset="0"/>
                          <a:cs typeface="Georgia" charset="0"/>
                        </a:rPr>
                        <a:t>ALCOHOL</a:t>
                      </a:r>
                    </a:p>
                    <a:p>
                      <a:pPr latinLnBrk="1"/>
                      <a:r>
                        <a:rPr lang="en-US" altLang="ko-KR" sz="1100" b="0" dirty="0" smtClean="0">
                          <a:latin typeface="+mn-lt"/>
                          <a:ea typeface="Georgia" charset="0"/>
                          <a:cs typeface="Georgia" charset="0"/>
                        </a:rPr>
                        <a:t>14.3%</a:t>
                      </a:r>
                      <a:endParaRPr lang="en-US" altLang="ko-KR" sz="1100" b="0" dirty="0">
                        <a:latin typeface="+mn-lt"/>
                        <a:ea typeface="Georgia" charset="0"/>
                        <a:cs typeface="Georgia" charset="0"/>
                      </a:endParaRPr>
                    </a:p>
                    <a:p>
                      <a:pPr latinLnBrk="1"/>
                      <a:endParaRPr lang="en-US" altLang="ko-KR" sz="1100" b="0" dirty="0">
                        <a:latin typeface="+mn-lt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585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+mn-lt"/>
                          <a:ea typeface="Georgia" charset="0"/>
                          <a:cs typeface="Georgia" charset="0"/>
                        </a:rPr>
                        <a:t>VARIETY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r-FR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100% 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Tempranillo</a:t>
                      </a:r>
                      <a:endParaRPr lang="fr-FR" altLang="ko-KR" sz="1100" kern="1200" dirty="0">
                        <a:solidFill>
                          <a:schemeClr val="tx1"/>
                        </a:solidFill>
                        <a:latin typeface="+mn-lt"/>
                        <a:ea typeface="Constantia" charset="0"/>
                        <a:cs typeface="Constantia" charset="0"/>
                      </a:endParaRPr>
                    </a:p>
                    <a:p>
                      <a:pPr latinLnBrk="1"/>
                      <a:endParaRPr lang="en-US" altLang="ko-KR" sz="1100" b="0" dirty="0">
                        <a:latin typeface="+mn-lt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6989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kern="1200" dirty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AWARD</a:t>
                      </a:r>
                    </a:p>
                    <a:p>
                      <a:pPr latinLnBrk="1"/>
                      <a:r>
                        <a:rPr lang="sv-SE" altLang="ko-KR" sz="1100" kern="1200" dirty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KWC </a:t>
                      </a:r>
                      <a:r>
                        <a:rPr lang="sv-SE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2024 </a:t>
                      </a: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Best</a:t>
                      </a:r>
                      <a:r>
                        <a:rPr lang="en-US" altLang="ko-KR" sz="11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 of country</a:t>
                      </a:r>
                      <a:endParaRPr lang="sv-SE" altLang="ko-KR" sz="1100" kern="1200" dirty="0">
                        <a:solidFill>
                          <a:schemeClr val="tx1"/>
                        </a:solidFill>
                        <a:latin typeface="+mn-lt"/>
                        <a:ea typeface="Constantia" charset="0"/>
                        <a:cs typeface="Constantia" charset="0"/>
                      </a:endParaRPr>
                    </a:p>
                    <a:p>
                      <a:pPr latinLnBrk="1"/>
                      <a:endParaRPr lang="it-IT" altLang="ko-KR" sz="1100" kern="1200" dirty="0">
                        <a:solidFill>
                          <a:schemeClr val="tx1"/>
                        </a:solidFill>
                        <a:latin typeface="+mn-lt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77877">
                <a:tc>
                  <a:txBody>
                    <a:bodyPr/>
                    <a:lstStyle/>
                    <a:p>
                      <a:pPr latinLnBrk="1"/>
                      <a:endParaRPr lang="en-US" altLang="ko-KR" sz="1100" b="0" i="0" dirty="0">
                        <a:latin typeface="+mn-lt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93738963"/>
                  </a:ext>
                </a:extLst>
              </a:tr>
            </a:tbl>
          </a:graphicData>
        </a:graphic>
      </p:graphicFrame>
      <p:graphicFrame>
        <p:nvGraphicFramePr>
          <p:cNvPr id="39" name="표 38"/>
          <p:cNvGraphicFramePr>
            <a:graphicFrameLocks noGrp="1"/>
          </p:cNvGraphicFramePr>
          <p:nvPr>
            <p:extLst/>
          </p:nvPr>
        </p:nvGraphicFramePr>
        <p:xfrm>
          <a:off x="4368352" y="2234160"/>
          <a:ext cx="2367581" cy="451376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675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74643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+mn-lt"/>
                          <a:ea typeface="Georgia" charset="0"/>
                          <a:cs typeface="Georgia" charset="0"/>
                        </a:rPr>
                        <a:t>WINE</a:t>
                      </a:r>
                      <a:r>
                        <a:rPr lang="en-US" altLang="ko-KR" sz="1100" b="1" baseline="0" dirty="0">
                          <a:latin typeface="+mn-lt"/>
                          <a:ea typeface="Georgia" charset="0"/>
                          <a:cs typeface="Georgia" charset="0"/>
                        </a:rPr>
                        <a:t> MAKING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손수확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포도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5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일간 저온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숙성후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스테인리스에서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15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일 간 발효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오크통에서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총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24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개월 숙성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(70% NEW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아메리칸 오크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30% USED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프렌치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오크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)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54803">
                <a:tc>
                  <a:txBody>
                    <a:bodyPr/>
                    <a:lstStyle/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+mn-lt"/>
                          <a:ea typeface="Georgia" charset="0"/>
                          <a:cs typeface="Georgia" charset="0"/>
                        </a:rPr>
                        <a:t>TASTING</a:t>
                      </a:r>
                      <a:r>
                        <a:rPr lang="en-US" altLang="ko-KR" sz="1100" b="1" baseline="0" dirty="0">
                          <a:latin typeface="+mn-lt"/>
                          <a:ea typeface="Georgia" charset="0"/>
                          <a:cs typeface="Georgia" charset="0"/>
                        </a:rPr>
                        <a:t> NOTE</a:t>
                      </a:r>
                      <a:endParaRPr lang="ko-KR" altLang="en-US" sz="900" dirty="0">
                        <a:latin typeface="+mn-ea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강렬한 보랏빛을 띠며 자두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체리 및 말린 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과일 등의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1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차적 풍미부터 가죽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흑연의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3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차 향까지 다양한 아로마를 만끽할 수 있다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벨벳처럼 부드럽고 견고한 타닌과 함께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바닐라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토스트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담배 등의 복합적인 여운을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선사하는 와인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생산 빈티지로부터 최대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10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년 동안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장기 숙성이 가능하다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서브 </a:t>
                      </a:r>
                      <a:r>
                        <a:rPr kumimoji="0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온도</a:t>
                      </a: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: 16-18°C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음식 추천</a:t>
                      </a: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: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숙성 치즈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붉은 육류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소시지</a:t>
                      </a:r>
                      <a:endParaRPr kumimoji="0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84316">
                <a:tc>
                  <a:txBody>
                    <a:bodyPr/>
                    <a:lstStyle/>
                    <a:p>
                      <a:pPr algn="just"/>
                      <a:endParaRPr lang="en-US" altLang="ko-KR" sz="1100" dirty="0">
                        <a:latin typeface="+mn-lt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2879494608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223844" y="782537"/>
            <a:ext cx="1622560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b="1" dirty="0"/>
              <a:t>INVINA</a:t>
            </a:r>
          </a:p>
          <a:p>
            <a:pPr>
              <a:lnSpc>
                <a:spcPct val="150000"/>
              </a:lnSpc>
              <a:defRPr/>
            </a:pPr>
            <a:r>
              <a:rPr lang="en-US" altLang="ko-KR" b="1" dirty="0" err="1"/>
              <a:t>Secano</a:t>
            </a:r>
            <a:endParaRPr lang="en-US" altLang="ko-KR" b="1" dirty="0"/>
          </a:p>
          <a:p>
            <a:pPr>
              <a:lnSpc>
                <a:spcPct val="150000"/>
              </a:lnSpc>
              <a:defRPr/>
            </a:pPr>
            <a:r>
              <a:rPr lang="ko-KR" altLang="en-US" b="1" dirty="0" err="1"/>
              <a:t>인비나</a:t>
            </a:r>
            <a:r>
              <a:rPr lang="ko-KR" altLang="en-US" b="1" dirty="0"/>
              <a:t> </a:t>
            </a:r>
            <a:r>
              <a:rPr lang="ko-KR" altLang="en-US" b="1" dirty="0" err="1"/>
              <a:t>세카노</a:t>
            </a:r>
            <a:endParaRPr lang="ko-KR" altLang="en-US" b="1" dirty="0"/>
          </a:p>
        </p:txBody>
      </p:sp>
      <p:sp>
        <p:nvSpPr>
          <p:cNvPr id="9" name="직사각형 8"/>
          <p:cNvSpPr/>
          <p:nvPr/>
        </p:nvSpPr>
        <p:spPr>
          <a:xfrm>
            <a:off x="0" y="290561"/>
            <a:ext cx="6858000" cy="299383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2504927" y="6371173"/>
            <a:ext cx="393192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en-US" altLang="ko-KR" sz="1100" b="1" dirty="0">
                <a:ea typeface="Constantia" charset="0"/>
                <a:cs typeface="Constantia" charset="0"/>
              </a:rPr>
              <a:t>COMMENT</a:t>
            </a:r>
          </a:p>
          <a:p>
            <a:pPr fontAlgn="t"/>
            <a:r>
              <a:rPr lang="ko-KR" altLang="en-US" sz="900" b="1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칠레</a:t>
            </a:r>
            <a:r>
              <a:rPr lang="en-US" altLang="ko-KR" sz="900" b="1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ko-KR" altLang="en-US" sz="900" b="1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마울레</a:t>
            </a:r>
            <a:r>
              <a:rPr lang="ko-KR" altLang="en-US" sz="900" b="1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밸리의 다크호스</a:t>
            </a:r>
            <a:endParaRPr lang="en-US" altLang="ko-KR" sz="900" b="1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fontAlgn="t"/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칠레의 포도 재배와 와인 분야에서 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20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년 이상의 경험을 가진 후버 일가가 소유한 </a:t>
            </a:r>
            <a:r>
              <a:rPr lang="ko-KR" altLang="en-US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와이너리이며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1999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년 세계적 수준의 와인을 생산할 수 있는 기회의 땅인 칠레로 이주하였습니다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. 2007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년 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100% 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가족 소유 벤처인 </a:t>
            </a:r>
            <a:r>
              <a:rPr lang="ko-KR" altLang="en-US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인비나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(</a:t>
            </a:r>
            <a:r>
              <a:rPr lang="en-US" altLang="ko-KR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InVina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)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를 설립하여 </a:t>
            </a:r>
            <a:r>
              <a:rPr lang="ko-KR" altLang="en-US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마울레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밸리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(Maule Valley)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의 포도밭을 개발하면서 동시에 주변 밸리의 다양한 환경을 반영한 새로운 포도밭 조성 프로젝트를 추진하고 있습니다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. </a:t>
            </a:r>
          </a:p>
          <a:p>
            <a:pPr fontAlgn="t"/>
            <a:endParaRPr lang="en-US" altLang="ko-KR" sz="9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fontAlgn="t"/>
            <a:r>
              <a:rPr lang="en-US" altLang="ko-KR" sz="900" b="1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PLACE MATTERS</a:t>
            </a:r>
            <a:endParaRPr lang="en-US" altLang="ko-KR" sz="900" b="1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fontAlgn="t"/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PLACE MATTERS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는 </a:t>
            </a:r>
            <a:r>
              <a:rPr lang="ko-KR" altLang="en-US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인비나의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매우 특별한 </a:t>
            </a:r>
            <a:r>
              <a:rPr lang="ko-KR" altLang="en-US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빈야드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블록에서 생산되는</a:t>
            </a:r>
            <a:endParaRPr lang="en-US" altLang="ko-KR" sz="9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fontAlgn="t"/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한정 생산 레인지입니다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. </a:t>
            </a:r>
            <a:r>
              <a:rPr lang="ko-KR" altLang="en-US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기온차가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25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도 정도를 넘나드는 극지에서 생산되는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양질의 포도는 일반적인 칠레 와인과는 뚜렷하게 대비되는 신선함과 깊이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있는 개성을 나타냅니다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16" name="표 15"/>
          <p:cNvGraphicFramePr>
            <a:graphicFrameLocks noGrp="1"/>
          </p:cNvGraphicFramePr>
          <p:nvPr/>
        </p:nvGraphicFramePr>
        <p:xfrm>
          <a:off x="346831" y="7718992"/>
          <a:ext cx="928695" cy="882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856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7" name="직사각형 16"/>
          <p:cNvSpPr/>
          <p:nvPr/>
        </p:nvSpPr>
        <p:spPr>
          <a:xfrm>
            <a:off x="1132643" y="7790421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132643" y="8013257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1132643" y="8236093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1132643" y="8458929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직사각형 36"/>
          <p:cNvSpPr/>
          <p:nvPr/>
        </p:nvSpPr>
        <p:spPr>
          <a:xfrm>
            <a:off x="-1" y="290561"/>
            <a:ext cx="2326512" cy="29938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직사각형 58"/>
          <p:cNvSpPr/>
          <p:nvPr/>
        </p:nvSpPr>
        <p:spPr>
          <a:xfrm>
            <a:off x="1346956" y="7790421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직사각형 60"/>
          <p:cNvSpPr/>
          <p:nvPr/>
        </p:nvSpPr>
        <p:spPr>
          <a:xfrm>
            <a:off x="1346956" y="8236093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직사각형 61"/>
          <p:cNvSpPr/>
          <p:nvPr/>
        </p:nvSpPr>
        <p:spPr>
          <a:xfrm>
            <a:off x="1346956" y="8458929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직사각형 63"/>
          <p:cNvSpPr/>
          <p:nvPr/>
        </p:nvSpPr>
        <p:spPr>
          <a:xfrm>
            <a:off x="1555955" y="8013259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8" name="직사각형 67"/>
          <p:cNvSpPr/>
          <p:nvPr/>
        </p:nvSpPr>
        <p:spPr>
          <a:xfrm>
            <a:off x="1764952" y="8013257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1973951" y="7790421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2" name="직사각형 71"/>
          <p:cNvSpPr/>
          <p:nvPr/>
        </p:nvSpPr>
        <p:spPr>
          <a:xfrm>
            <a:off x="1973951" y="8013257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3" name="직사각형 72"/>
          <p:cNvSpPr/>
          <p:nvPr/>
        </p:nvSpPr>
        <p:spPr>
          <a:xfrm>
            <a:off x="1973951" y="8236093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4" name="직사각형 73"/>
          <p:cNvSpPr/>
          <p:nvPr/>
        </p:nvSpPr>
        <p:spPr>
          <a:xfrm>
            <a:off x="1973951" y="8458929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pic>
        <p:nvPicPr>
          <p:cNvPr id="33" name="그림 4" descr="텍스트, 클립아트이(가) 표시된 사진&#10;&#10;자동 생성된 설명">
            <a:extLst>
              <a:ext uri="{FF2B5EF4-FFF2-40B4-BE49-F238E27FC236}">
                <a16:creationId xmlns:a16="http://schemas.microsoft.com/office/drawing/2014/main" id="{B16908F2-12CF-48C6-BD23-72F60AABE9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877" y="8482337"/>
            <a:ext cx="1949451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직사각형 34"/>
          <p:cNvSpPr/>
          <p:nvPr/>
        </p:nvSpPr>
        <p:spPr>
          <a:xfrm>
            <a:off x="1553296" y="8236093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1553296" y="8458929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직사각형 39"/>
          <p:cNvSpPr/>
          <p:nvPr/>
        </p:nvSpPr>
        <p:spPr>
          <a:xfrm>
            <a:off x="1767611" y="8236093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직사각형 40"/>
          <p:cNvSpPr/>
          <p:nvPr/>
        </p:nvSpPr>
        <p:spPr>
          <a:xfrm>
            <a:off x="1767611" y="8458929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직사각형 41"/>
          <p:cNvSpPr/>
          <p:nvPr/>
        </p:nvSpPr>
        <p:spPr>
          <a:xfrm>
            <a:off x="1553296" y="7788019"/>
            <a:ext cx="144000" cy="4680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직사각형 42"/>
          <p:cNvSpPr/>
          <p:nvPr/>
        </p:nvSpPr>
        <p:spPr>
          <a:xfrm>
            <a:off x="1344620" y="8008139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4" name="직사각형 43"/>
          <p:cNvSpPr/>
          <p:nvPr/>
        </p:nvSpPr>
        <p:spPr>
          <a:xfrm>
            <a:off x="1764952" y="7788019"/>
            <a:ext cx="144000" cy="4680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15794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227</Words>
  <Application>Microsoft Office PowerPoint</Application>
  <PresentationFormat>화면 슬라이드 쇼(4:3)</PresentationFormat>
  <Paragraphs>44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9" baseType="lpstr">
      <vt:lpstr>맑은 고딕</vt:lpstr>
      <vt:lpstr>Arial</vt:lpstr>
      <vt:lpstr>Calibri</vt:lpstr>
      <vt:lpstr>Calibri Light</vt:lpstr>
      <vt:lpstr>Constantia</vt:lpstr>
      <vt:lpstr>Georgia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bkt01@outlook.kr</dc:creator>
  <cp:lastModifiedBy>bkt01@outlook.kr</cp:lastModifiedBy>
  <cp:revision>1</cp:revision>
  <dcterms:created xsi:type="dcterms:W3CDTF">2024-09-20T07:14:40Z</dcterms:created>
  <dcterms:modified xsi:type="dcterms:W3CDTF">2024-09-20T07:14:58Z</dcterms:modified>
</cp:coreProperties>
</file>