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8" r:id="rId2"/>
  </p:sldIdLst>
  <p:sldSz cx="6858000" cy="9144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576" autoAdjust="0"/>
    <p:restoredTop sz="95366" autoAdjust="0"/>
  </p:normalViewPr>
  <p:slideViewPr>
    <p:cSldViewPr snapToGrid="0">
      <p:cViewPr varScale="1">
        <p:scale>
          <a:sx n="66" d="100"/>
          <a:sy n="66" d="100"/>
        </p:scale>
        <p:origin x="71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2023-09-26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2589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2023-09-26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0079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2023-09-26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5239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2023-09-26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9405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2023-09-26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6139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2023-09-26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82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2023-09-26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7790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2023-09-26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3135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2023-09-26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0896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2023-09-26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1283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2023-09-26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523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2CD45-B8D0-42D5-8216-472255F4A7BD}" type="datetimeFigureOut">
              <a:rPr lang="ko-KR" altLang="en-US" smtClean="0"/>
              <a:t>2023-09-26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4453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4" descr="Dashwood Pinot Noir 202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16" t="-2040" r="32302" b="2040"/>
          <a:stretch/>
        </p:blipFill>
        <p:spPr bwMode="auto">
          <a:xfrm>
            <a:off x="269495" y="1265911"/>
            <a:ext cx="2255364" cy="6474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8" name="표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1600302"/>
              </p:ext>
            </p:extLst>
          </p:nvPr>
        </p:nvGraphicFramePr>
        <p:xfrm>
          <a:off x="2504926" y="2234152"/>
          <a:ext cx="3664380" cy="45382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643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4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+mn-lt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lvl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altLang="ko-KR" sz="1100" kern="1200" baseline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Marlborough, New Zealand</a:t>
                      </a:r>
                    </a:p>
                    <a:p>
                      <a:pPr marL="0" marR="0" lvl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altLang="ko-KR" sz="1100" kern="1200" baseline="0" smtClean="0">
                        <a:solidFill>
                          <a:schemeClr val="tx1"/>
                        </a:solidFill>
                        <a:latin typeface="+mn-lt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4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smtClean="0">
                          <a:latin typeface="+mn-lt"/>
                          <a:ea typeface="Georgia" charset="0"/>
                          <a:cs typeface="Georgia" charset="0"/>
                        </a:rPr>
                        <a:t>TYPE</a:t>
                      </a:r>
                    </a:p>
                    <a:p>
                      <a:pPr latinLnBrk="1"/>
                      <a:r>
                        <a:rPr lang="en-US" altLang="ko-KR" sz="1100" b="0" smtClean="0">
                          <a:latin typeface="+mn-lt"/>
                          <a:ea typeface="Georgia" charset="0"/>
                          <a:cs typeface="Georgia" charset="0"/>
                        </a:rPr>
                        <a:t>Red</a:t>
                      </a:r>
                    </a:p>
                    <a:p>
                      <a:pPr latinLnBrk="1"/>
                      <a:endParaRPr lang="en-US" altLang="ko-KR" sz="1100" b="0" smtClean="0"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21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smtClean="0">
                          <a:latin typeface="+mn-lt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100" b="0" smtClean="0">
                          <a:latin typeface="+mn-lt"/>
                          <a:ea typeface="Georgia" charset="0"/>
                          <a:cs typeface="Georgia" charset="0"/>
                        </a:rPr>
                        <a:t>13.5% </a:t>
                      </a:r>
                    </a:p>
                    <a:p>
                      <a:pPr latinLnBrk="1"/>
                      <a:endParaRPr lang="en-US" altLang="ko-KR" sz="1100" b="0" smtClean="0"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4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smtClean="0">
                          <a:latin typeface="+mn-lt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altLang="ko-KR" sz="1100" kern="120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100% Pinot noir</a:t>
                      </a:r>
                    </a:p>
                    <a:p>
                      <a:pPr latinLnBrk="1"/>
                      <a:endParaRPr lang="en-US" altLang="ko-KR" sz="1100" b="0" smtClean="0">
                        <a:latin typeface="+mn-lt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989">
                <a:tc>
                  <a:txBody>
                    <a:bodyPr/>
                    <a:lstStyle/>
                    <a:p>
                      <a:pPr latinLnBrk="1"/>
                      <a:r>
                        <a:rPr lang="it-IT" altLang="ko-KR" sz="1100" b="1" kern="120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AWARD</a:t>
                      </a:r>
                      <a:endParaRPr lang="en-US" altLang="ko-KR" sz="1100" kern="1200" smtClean="0">
                        <a:solidFill>
                          <a:schemeClr val="tx1"/>
                        </a:solidFill>
                        <a:latin typeface="+mn-lt"/>
                        <a:ea typeface="Constantia" charset="0"/>
                        <a:cs typeface="Constantia" charset="0"/>
                      </a:endParaRPr>
                    </a:p>
                    <a:p>
                      <a:pPr latinLnBrk="1"/>
                      <a:r>
                        <a:rPr lang="en-US" altLang="ko-KR" sz="1100" kern="120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Wine orbit - 91pts</a:t>
                      </a:r>
                    </a:p>
                    <a:p>
                      <a:pPr latinLnBrk="1"/>
                      <a:endParaRPr lang="it-IT" altLang="ko-KR" sz="1100" kern="1200" smtClean="0">
                        <a:solidFill>
                          <a:schemeClr val="tx1"/>
                        </a:solidFill>
                        <a:latin typeface="+mn-lt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77877">
                <a:tc>
                  <a:txBody>
                    <a:bodyPr/>
                    <a:lstStyle/>
                    <a:p>
                      <a:pPr latinLnBrk="1"/>
                      <a:endParaRPr lang="en-US" altLang="ko-KR" sz="1100" b="0" i="0" smtClean="0"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93738963"/>
                  </a:ext>
                </a:extLst>
              </a:tr>
            </a:tbl>
          </a:graphicData>
        </a:graphic>
      </p:graphicFrame>
      <p:graphicFrame>
        <p:nvGraphicFramePr>
          <p:cNvPr id="39" name="표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5864513"/>
              </p:ext>
            </p:extLst>
          </p:nvPr>
        </p:nvGraphicFramePr>
        <p:xfrm>
          <a:off x="4368352" y="2234152"/>
          <a:ext cx="2367581" cy="3868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675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525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smtClean="0">
                          <a:latin typeface="+mn-lt"/>
                          <a:ea typeface="Georgia" charset="0"/>
                          <a:cs typeface="Georgia" charset="0"/>
                        </a:rPr>
                        <a:t>WINE</a:t>
                      </a:r>
                      <a:r>
                        <a:rPr lang="en-US" altLang="ko-KR" sz="1100" b="1" baseline="0" smtClean="0">
                          <a:latin typeface="+mn-lt"/>
                          <a:ea typeface="Georgia" charset="0"/>
                          <a:cs typeface="Georgia" charset="0"/>
                        </a:rPr>
                        <a:t> MAKING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말보로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(Marlborough)</a:t>
                      </a: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의 뛰어난 두 하위 지역 아와테레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(Awatere) </a:t>
                      </a: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와 와이라우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(Wairau)</a:t>
                      </a: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에서 재배된 포도로 양조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수확 이후 포도의 줄기를 즉시 제거해 스테인리스 스틸 탱크에 넣어 장시간 저온 숙성 이후 발효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프렌치 오크에서 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11</a:t>
                      </a: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개월 숙성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037"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smtClean="0">
                          <a:latin typeface="+mn-lt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smtClean="0">
                          <a:latin typeface="+mn-lt"/>
                          <a:ea typeface="Georgia" charset="0"/>
                          <a:cs typeface="Georgia" charset="0"/>
                        </a:rPr>
                        <a:t> NOTE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짙은 루비 레드 색상을 띄며 체리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라즈베리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야생 딸기향이 매력적이다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풍부한 붉은 과일의 향과 맛이 조화롭고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약간의 향신료와 부드럽고 우아한 타닌의 균형이 좋으며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여운이 좋은 와인이다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신선한 파스타나 스모키 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BBQ </a:t>
                      </a: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요리와 완벽하게 어울린다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4316">
                <a:tc>
                  <a:txBody>
                    <a:bodyPr/>
                    <a:lstStyle/>
                    <a:p>
                      <a:pPr algn="just"/>
                      <a:endParaRPr lang="en-US" altLang="ko-KR" sz="1100" dirty="0">
                        <a:latin typeface="+mn-lt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2879494608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223843" y="782535"/>
            <a:ext cx="2829621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b="1"/>
              <a:t>DASHWOOD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b="1"/>
              <a:t>Marlborough Pinot Noir</a:t>
            </a:r>
          </a:p>
          <a:p>
            <a:pPr>
              <a:lnSpc>
                <a:spcPct val="150000"/>
              </a:lnSpc>
              <a:defRPr/>
            </a:pPr>
            <a:r>
              <a:rPr lang="ko-KR" altLang="en-US" b="1"/>
              <a:t>대시우드 말보로 피노누아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0" y="290552"/>
            <a:ext cx="6858000" cy="299383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2504926" y="6380817"/>
            <a:ext cx="39319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en-US" altLang="ko-KR" sz="1100" b="1" smtClean="0">
                <a:ea typeface="Constantia" charset="0"/>
                <a:cs typeface="Constantia" charset="0"/>
              </a:rPr>
              <a:t>COMMENT</a:t>
            </a:r>
          </a:p>
          <a:p>
            <a:pPr fontAlgn="t"/>
            <a:r>
              <a:rPr lang="ko-KR" altLang="en-US" sz="900" b="1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말보로 지역의 놀라운 떼루아를 담고있는 대시우드</a:t>
            </a:r>
            <a:r>
              <a:rPr lang="en-US" altLang="ko-KR" sz="900" b="1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(Dashwood)</a:t>
            </a:r>
          </a:p>
          <a:p>
            <a:pPr fontAlgn="t"/>
            <a:r>
              <a:rPr lang="ko-KR" altLang="en-US" sz="900" kern="10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대시우드는 </a:t>
            </a:r>
            <a:r>
              <a:rPr lang="en-US" altLang="ko-KR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1989</a:t>
            </a:r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년 첫 빈티지 출시 이후 지속적으로 균형이 잡힌 활기찬 와인을 보여주고 있다</a:t>
            </a:r>
            <a:r>
              <a:rPr lang="en-US" altLang="ko-KR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.</a:t>
            </a:r>
          </a:p>
          <a:p>
            <a:pPr fontAlgn="t"/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와이라우 계곡의 강렬한 과일 맛과 아와테레의 복잡성을 함께 지니고 있어 말보로의 고전적인 스타일을 능가하는</a:t>
            </a:r>
            <a:r>
              <a:rPr lang="en-US" altLang="ko-KR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말보로 지역의 떼루아를 가장 잘 보여주고 있는 와인이라는 평을 받고 있다</a:t>
            </a:r>
            <a:r>
              <a:rPr lang="en-US" altLang="ko-KR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.</a:t>
            </a:r>
          </a:p>
          <a:p>
            <a:pPr fontAlgn="t"/>
            <a:endParaRPr lang="en-US" altLang="ko-KR" sz="900" kern="10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fontAlgn="t"/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뉴질랜드 국제 와인쇼에서 올해의 와인메이커 상을 수상한 수석 와인 메이커 스튜 마펠</a:t>
            </a:r>
            <a:r>
              <a:rPr lang="en-US" altLang="ko-KR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(Stu Marfell)</a:t>
            </a:r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이 양조를 맡고 있다</a:t>
            </a:r>
            <a:r>
              <a:rPr lang="en-US" altLang="ko-KR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.</a:t>
            </a:r>
          </a:p>
          <a:p>
            <a:pPr fontAlgn="t"/>
            <a:endParaRPr lang="en-US" altLang="ko-KR" sz="900" kern="10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fontAlgn="t"/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미국 내 메리어트 호텔</a:t>
            </a:r>
            <a:r>
              <a:rPr lang="en-US" altLang="ko-KR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(Marriott Hotels) </a:t>
            </a:r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전 체인</a:t>
            </a:r>
            <a:r>
              <a:rPr lang="en-US" altLang="ko-KR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에티하드</a:t>
            </a:r>
            <a:r>
              <a:rPr lang="en-US" altLang="ko-KR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(Etihad) </a:t>
            </a:r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항공 비즈니스 클래스 등에서 서브되고 있는 국제적으로 인정받고 있는 와이너리이다</a:t>
            </a:r>
            <a:r>
              <a:rPr lang="en-US" altLang="ko-KR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16" name="표 15"/>
          <p:cNvGraphicFramePr>
            <a:graphicFrameLocks noGrp="1"/>
          </p:cNvGraphicFramePr>
          <p:nvPr>
            <p:extLst/>
          </p:nvPr>
        </p:nvGraphicFramePr>
        <p:xfrm>
          <a:off x="346824" y="7718984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7" name="직사각형 16"/>
          <p:cNvSpPr/>
          <p:nvPr/>
        </p:nvSpPr>
        <p:spPr>
          <a:xfrm>
            <a:off x="1132642" y="7790421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132642" y="8013257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132642" y="8236093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1132642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-1" y="290554"/>
            <a:ext cx="2326512" cy="29938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직사각형 58"/>
          <p:cNvSpPr/>
          <p:nvPr/>
        </p:nvSpPr>
        <p:spPr>
          <a:xfrm>
            <a:off x="1346956" y="7790421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직사각형 60"/>
          <p:cNvSpPr/>
          <p:nvPr/>
        </p:nvSpPr>
        <p:spPr>
          <a:xfrm>
            <a:off x="1346956" y="8236093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직사각형 61"/>
          <p:cNvSpPr/>
          <p:nvPr/>
        </p:nvSpPr>
        <p:spPr>
          <a:xfrm>
            <a:off x="1346956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직사각형 63"/>
          <p:cNvSpPr/>
          <p:nvPr/>
        </p:nvSpPr>
        <p:spPr>
          <a:xfrm>
            <a:off x="1555954" y="8013259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8" name="직사각형 67"/>
          <p:cNvSpPr/>
          <p:nvPr/>
        </p:nvSpPr>
        <p:spPr>
          <a:xfrm>
            <a:off x="1764952" y="8013257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9" name="직사각형 68"/>
          <p:cNvSpPr/>
          <p:nvPr/>
        </p:nvSpPr>
        <p:spPr>
          <a:xfrm>
            <a:off x="1764952" y="8236093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1764952" y="8458929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1973950" y="7790421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2" name="직사각형 71"/>
          <p:cNvSpPr/>
          <p:nvPr/>
        </p:nvSpPr>
        <p:spPr>
          <a:xfrm>
            <a:off x="1973950" y="8013257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3" name="직사각형 72"/>
          <p:cNvSpPr/>
          <p:nvPr/>
        </p:nvSpPr>
        <p:spPr>
          <a:xfrm>
            <a:off x="1973950" y="8236093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4" name="직사각형 73"/>
          <p:cNvSpPr/>
          <p:nvPr/>
        </p:nvSpPr>
        <p:spPr>
          <a:xfrm>
            <a:off x="1973950" y="8458929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pic>
        <p:nvPicPr>
          <p:cNvPr id="33" name="그림 4" descr="텍스트, 클립아트이(가) 표시된 사진&#10;&#10;자동 생성된 설명">
            <a:extLst>
              <a:ext uri="{FF2B5EF4-FFF2-40B4-BE49-F238E27FC236}">
                <a16:creationId xmlns:a16="http://schemas.microsoft.com/office/drawing/2014/main" id="{B16908F2-12CF-48C6-BD23-72F60AABE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878" y="8482329"/>
            <a:ext cx="19494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직사각형 34"/>
          <p:cNvSpPr/>
          <p:nvPr/>
        </p:nvSpPr>
        <p:spPr>
          <a:xfrm>
            <a:off x="1549852" y="7784122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직사각형 39"/>
          <p:cNvSpPr/>
          <p:nvPr/>
        </p:nvSpPr>
        <p:spPr>
          <a:xfrm>
            <a:off x="1555954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직사각형 40"/>
          <p:cNvSpPr/>
          <p:nvPr/>
        </p:nvSpPr>
        <p:spPr>
          <a:xfrm>
            <a:off x="1346956" y="8013257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1768742" y="7781901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1543868" y="8236093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785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774</TotalTime>
  <Words>216</Words>
  <Application>Microsoft Office PowerPoint</Application>
  <PresentationFormat>화면 슬라이드 쇼(4:3)</PresentationFormat>
  <Paragraphs>34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맑은 고딕</vt:lpstr>
      <vt:lpstr>Arial</vt:lpstr>
      <vt:lpstr>Calibri</vt:lpstr>
      <vt:lpstr>Calibri Light</vt:lpstr>
      <vt:lpstr>Constantia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이서영 / Robin Rhee</dc:creator>
  <cp:lastModifiedBy>User</cp:lastModifiedBy>
  <cp:revision>324</cp:revision>
  <dcterms:created xsi:type="dcterms:W3CDTF">2023-07-07T01:32:19Z</dcterms:created>
  <dcterms:modified xsi:type="dcterms:W3CDTF">2023-09-26T00:16:27Z</dcterms:modified>
</cp:coreProperties>
</file>