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3" autoAdjust="0"/>
    <p:restoredTop sz="94660"/>
  </p:normalViewPr>
  <p:slideViewPr>
    <p:cSldViewPr snapToGrid="0">
      <p:cViewPr varScale="1">
        <p:scale>
          <a:sx n="87" d="100"/>
          <a:sy n="87" d="100"/>
        </p:scale>
        <p:origin x="113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170199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804166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706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320221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016399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07901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529440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9230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0462664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703059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311674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B16469-D572-4D94-9B16-2980C86A42BC}" type="datetimeFigureOut">
              <a:rPr lang="ko-KR" altLang="en-US" smtClean="0"/>
              <a:t>2023-02-07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8C123E-57AF-4121-86FA-5AA1E52F6836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29640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직선 연결선[R] 5"/>
          <p:cNvCxnSpPr/>
          <p:nvPr/>
        </p:nvCxnSpPr>
        <p:spPr>
          <a:xfrm>
            <a:off x="2293939" y="160339"/>
            <a:ext cx="0" cy="6534151"/>
          </a:xfrm>
          <a:prstGeom prst="line">
            <a:avLst/>
          </a:prstGeom>
          <a:ln>
            <a:solidFill>
              <a:schemeClr val="dk1">
                <a:shade val="95000"/>
                <a:satMod val="105000"/>
              </a:schemeClr>
            </a:solidFill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" name="직선 연결선[R] 10"/>
          <p:cNvCxnSpPr/>
          <p:nvPr/>
        </p:nvCxnSpPr>
        <p:spPr>
          <a:xfrm flipH="1">
            <a:off x="2293941" y="1404939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텍스트 상자 17"/>
          <p:cNvSpPr txBox="1">
            <a:spLocks noChangeArrowheads="1"/>
          </p:cNvSpPr>
          <p:nvPr/>
        </p:nvSpPr>
        <p:spPr bwMode="auto">
          <a:xfrm>
            <a:off x="2355851" y="98426"/>
            <a:ext cx="6161132" cy="1142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80133" tIns="40067" rIns="80133" bIns="40067">
            <a:spAutoFit/>
          </a:bodyPr>
          <a:lstStyle/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INVINA</a:t>
            </a: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Petit </a:t>
            </a:r>
            <a:r>
              <a:rPr lang="en-US" altLang="ko-KR" sz="1600" b="1" dirty="0" err="1" smtClean="0">
                <a:latin typeface="Georgia" pitchFamily="18" charset="0"/>
                <a:ea typeface="맑은 고딕" pitchFamily="50" charset="-127"/>
              </a:rPr>
              <a:t>Batuco</a:t>
            </a:r>
            <a:r>
              <a:rPr lang="en-US" altLang="ko-KR" sz="1600" b="1" dirty="0" smtClean="0">
                <a:latin typeface="Georgia" pitchFamily="18" charset="0"/>
                <a:ea typeface="맑은 고딕" pitchFamily="50" charset="-127"/>
              </a:rPr>
              <a:t> Cabernet Sauvignon</a:t>
            </a:r>
            <a:endParaRPr lang="en-US" altLang="ko-KR" sz="1600" b="1" dirty="0">
              <a:latin typeface="Georgia" pitchFamily="18" charset="0"/>
              <a:ea typeface="맑은 고딕" pitchFamily="50" charset="-127"/>
            </a:endParaRPr>
          </a:p>
          <a:p>
            <a:pPr eaLnBrk="1" latinLnBrk="1" hangingPunct="1">
              <a:lnSpc>
                <a:spcPct val="150000"/>
              </a:lnSpc>
              <a:defRPr/>
            </a:pPr>
            <a:r>
              <a:rPr lang="ko-KR" altLang="en-US" sz="1400" dirty="0" err="1" smtClean="0">
                <a:latin typeface="+mn-ea"/>
              </a:rPr>
              <a:t>인비나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dirty="0" err="1" smtClean="0">
                <a:latin typeface="+mn-ea"/>
              </a:rPr>
              <a:t>쁘띠</a:t>
            </a:r>
            <a:r>
              <a:rPr lang="ko-KR" altLang="en-US" sz="1400" dirty="0" smtClean="0">
                <a:latin typeface="+mn-ea"/>
              </a:rPr>
              <a:t> </a:t>
            </a:r>
            <a:r>
              <a:rPr lang="ko-KR" altLang="en-US" sz="1400" err="1" smtClean="0">
                <a:latin typeface="+mn-ea"/>
              </a:rPr>
              <a:t>바투코</a:t>
            </a:r>
            <a:r>
              <a:rPr lang="ko-KR" altLang="en-US" sz="1400" smtClean="0">
                <a:latin typeface="+mn-ea"/>
              </a:rPr>
              <a:t> </a:t>
            </a:r>
            <a:r>
              <a:rPr lang="ko-KR" altLang="en-US" sz="1400" dirty="0" err="1">
                <a:latin typeface="+mn-ea"/>
              </a:rPr>
              <a:t>까</a:t>
            </a:r>
            <a:r>
              <a:rPr lang="ko-KR" altLang="en-US" sz="1400" smtClean="0">
                <a:latin typeface="+mn-ea"/>
              </a:rPr>
              <a:t>베르네 </a:t>
            </a:r>
            <a:r>
              <a:rPr lang="ko-KR" altLang="en-US" sz="1400" dirty="0" err="1" smtClean="0">
                <a:latin typeface="+mn-ea"/>
              </a:rPr>
              <a:t>소비뇽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7" name="표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5177329"/>
              </p:ext>
            </p:extLst>
          </p:nvPr>
        </p:nvGraphicFramePr>
        <p:xfrm>
          <a:off x="4929189" y="1292228"/>
          <a:ext cx="3848100" cy="6421872"/>
        </p:xfrm>
        <a:graphic>
          <a:graphicData uri="http://schemas.openxmlformats.org/drawingml/2006/table">
            <a:tbl>
              <a:tblPr/>
              <a:tblGrid>
                <a:gridCol w="3848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6284">
                <a:tc>
                  <a:txBody>
                    <a:bodyPr/>
                    <a:lstStyle/>
                    <a:p>
                      <a:pPr marL="0" marR="0" lvl="0" indent="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81938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WINE MAKING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손으로 수확하고 최상급의 포도를 선별해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4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일 간 낮은 온도에서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침용을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진행합니다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그 다음 온도 조절 가능한 스테인리스 스틸 탱크에서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24-28°C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의 온도로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10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일 동안 발효 후 탱크에서 숙성을 합니다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itchFamily="18" charset="0"/>
                          <a:ea typeface="맑은 고딕" pitchFamily="50" charset="-127"/>
                        </a:rPr>
                        <a:t> 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itchFamily="18" charset="0"/>
                        <a:ea typeface="맑은 고딕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TASTING NOTE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진한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루비색을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띠고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블랙베리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말린 자두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카시스와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같은 아로마를 가진 와인입니다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생생한 산도와 부드러운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탄닌으로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잘 잡힌 균형을 보여주는 와인입니다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.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 pitchFamily="50" charset="-127"/>
                          <a:ea typeface="+mn-ea"/>
                          <a:cs typeface="+mn-cs"/>
                        </a:rPr>
                        <a:t> 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 pitchFamily="50" charset="-127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서브 온도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16-18°C</a:t>
                      </a: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음식 추천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: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채끝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 등심 스테이크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갈비살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맑은 고딕"/>
                          <a:ea typeface="+mn-ea"/>
                          <a:cs typeface="+mn-cs"/>
                        </a:rPr>
                        <a:t>양갈비</a:t>
                      </a: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맑은 고딕"/>
                        <a:ea typeface="+mn-ea"/>
                        <a:cs typeface="+mn-cs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74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ko-KR" sz="11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charset="0"/>
                          <a:ea typeface="Georgia" charset="0"/>
                          <a:cs typeface="Georgia" charset="0"/>
                        </a:rPr>
                        <a:t>COMMENT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칠레의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프리오랏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altLang="ko-KR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Priorat</a:t>
                      </a:r>
                      <a:r>
                        <a:rPr kumimoji="0" lang="en-US" altLang="ko-KR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), </a:t>
                      </a:r>
                      <a:r>
                        <a:rPr kumimoji="0" lang="ko-KR" altLang="en-US" sz="900" b="1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마울레</a:t>
                      </a:r>
                      <a:r>
                        <a:rPr kumimoji="0" lang="ko-KR" altLang="en-US" sz="9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밸리</a:t>
                      </a:r>
                      <a:endParaRPr kumimoji="0" lang="en-US" altLang="ko-KR" sz="9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칠레의 포도 재배와 와인 분야에서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20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이상의 경험을 가진 후버 일가가 소유한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와이너리이며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1999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세계적 수준의 와인을 생산할 수 있는 기회의 땅인 칠레로 이주하였습니다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2007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100%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가족 소유 벤처인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인비나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</a:t>
                      </a:r>
                      <a:r>
                        <a:rPr kumimoji="0" lang="en-US" altLang="ko-KR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InVina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를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설립하여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마울레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밸리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(Maule Valley)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의 포도밭을 개발하면서 동시에 주변 밸리의 다양한 환경을 반영한 새로운 포도밭 조성 프로젝트를 추진하고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n-US" altLang="ko-KR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Georgia" pitchFamily="18" charset="0"/>
                        <a:ea typeface="+mn-ea"/>
                        <a:cs typeface="+mn-cs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우수한 품질의 포도와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2013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년에 현대식으로 건설된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와이너리를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기반으로 질 좋은 포도 생산과 유지를 위한 노력을 계속하고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 </a:t>
                      </a:r>
                      <a:r>
                        <a:rPr kumimoji="0" lang="ko-KR" altLang="en-US" sz="90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인비나는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 기후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토양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, 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지형에 대한 독특한 프로파일을 가진 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5</a:t>
                      </a:r>
                      <a:r>
                        <a:rPr kumimoji="0" lang="ko-KR" altLang="en-US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개의 포도밭에서 각각 생산되는 포도의 품질을 바탕으로 다양성을 추구하는 와인을 생산하고 있습니다</a:t>
                      </a:r>
                      <a:r>
                        <a:rPr kumimoji="0" lang="en-US" altLang="ko-KR" sz="9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Georgia" pitchFamily="18" charset="0"/>
                          <a:ea typeface="+mn-ea"/>
                          <a:cs typeface="+mn-cs"/>
                        </a:rPr>
                        <a:t>.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r>
                        <a:rPr kumimoji="0" lang="en-US" altLang="ko-KR" sz="9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endParaRPr kumimoji="0" lang="en-US" altLang="ko-KR" sz="9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045">
                <a:tc>
                  <a:txBody>
                    <a:bodyPr/>
                    <a:lstStyle/>
                    <a:p>
                      <a:pPr marL="120650" marR="0" lvl="0" indent="-120650" algn="l" defTabSz="7366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맑은 고딕" pitchFamily="50" charset="-127"/>
                        <a:cs typeface="Arial" pitchFamily="34" charset="0"/>
                      </a:endParaRPr>
                    </a:p>
                  </a:txBody>
                  <a:tcPr marL="55289" marR="55289" marT="29319" marB="2931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7393798"/>
              </p:ext>
            </p:extLst>
          </p:nvPr>
        </p:nvGraphicFramePr>
        <p:xfrm>
          <a:off x="2432051" y="1476376"/>
          <a:ext cx="2740029" cy="5442755"/>
        </p:xfrm>
        <a:graphic>
          <a:graphicData uri="http://schemas.openxmlformats.org/drawingml/2006/table">
            <a:tbl>
              <a:tblPr/>
              <a:tblGrid>
                <a:gridCol w="25227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73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REGION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Maule Valley, Chile</a:t>
                      </a:r>
                      <a:endParaRPr kumimoji="0" lang="ko-KR" altLang="en-US" sz="11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굴림" panose="020B0600000101010101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TYPE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  <a:cs typeface="Times New Roman" panose="02020603050405020304" pitchFamily="18" charset="0"/>
                        </a:rPr>
                        <a:t>Red</a:t>
                      </a:r>
                      <a:endParaRPr kumimoji="0" lang="en-US" altLang="ko-K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oper Black" panose="0208090404030B0204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1608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ALCOHOL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13%</a:t>
                      </a: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nstantia" panose="0203060205030603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21467">
                <a:tc gridSpan="2"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Georgia" panose="02040502050405020303" pitchFamily="18" charset="0"/>
                          <a:ea typeface="맑은 고딕" panose="020B0503020000020004" pitchFamily="50" charset="-127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altLang="ko-KR" sz="11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nstantia" panose="02030602050306030303" pitchFamily="18" charset="0"/>
                          <a:ea typeface="맑은 고딕" panose="020B0503020000020004" pitchFamily="50" charset="-127"/>
                        </a:rPr>
                        <a:t>100% Cabernet Sauvignon </a:t>
                      </a: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25939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  <a:cs typeface="Arial" panose="020B0604020202020204" pitchFamily="34" charset="0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anose="020B0503020000020004" pitchFamily="50" charset="-127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0175"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Georgia" panose="02040502050405020303" pitchFamily="18" charset="0"/>
                        <a:ea typeface="맑은 고딕" panose="020B0503020000020004" pitchFamily="50" charset="-127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8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1pPr>
                      <a:lvl2pPr marL="742950" indent="-28575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4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2pPr>
                      <a:lvl3pPr marL="11430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 sz="2000"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3pPr>
                      <a:lvl4pPr marL="16002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4pPr>
                      <a:lvl5pPr marL="2057400" indent="-228600" latinLnBrk="1">
                        <a:spcBef>
                          <a:spcPct val="20000"/>
                        </a:spcBef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맑은 고딕" panose="020B0503020000020004" pitchFamily="50" charset="-127"/>
                          <a:ea typeface="맑은 고딕" panose="020B0503020000020004" pitchFamily="50" charset="-127"/>
                        </a:defRPr>
                      </a:lvl9pPr>
                    </a:lstStyle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ko-KR" alt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merican Typewriter"/>
                        <a:ea typeface="American Typewriter"/>
                        <a:cs typeface="American Typewriter"/>
                      </a:endParaRPr>
                    </a:p>
                  </a:txBody>
                  <a:tcPr marL="78191" marR="78191" marT="41469" marB="41469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직선 연결선[R] 23"/>
          <p:cNvCxnSpPr/>
          <p:nvPr/>
        </p:nvCxnSpPr>
        <p:spPr>
          <a:xfrm flipH="1">
            <a:off x="2293941" y="6107113"/>
            <a:ext cx="6511925" cy="0"/>
          </a:xfrm>
          <a:prstGeom prst="line">
            <a:avLst/>
          </a:prstGeom>
          <a:ln>
            <a:prstDash val="sysDot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graphicFrame>
        <p:nvGraphicFramePr>
          <p:cNvPr id="10" name="표 9"/>
          <p:cNvGraphicFramePr>
            <a:graphicFrameLocks noGrp="1"/>
          </p:cNvGraphicFramePr>
          <p:nvPr/>
        </p:nvGraphicFramePr>
        <p:xfrm>
          <a:off x="214316" y="5903915"/>
          <a:ext cx="928687" cy="88265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1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485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08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7" marB="414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1" name="직사각형 10"/>
          <p:cNvSpPr/>
          <p:nvPr/>
        </p:nvSpPr>
        <p:spPr>
          <a:xfrm>
            <a:off x="1000128" y="5975351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2" name="직사각형 11"/>
          <p:cNvSpPr/>
          <p:nvPr/>
        </p:nvSpPr>
        <p:spPr>
          <a:xfrm>
            <a:off x="1214441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4" name="직사각형 13"/>
          <p:cNvSpPr/>
          <p:nvPr/>
        </p:nvSpPr>
        <p:spPr>
          <a:xfrm>
            <a:off x="1643066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5" name="직사각형 14"/>
          <p:cNvSpPr/>
          <p:nvPr/>
        </p:nvSpPr>
        <p:spPr>
          <a:xfrm>
            <a:off x="1857378" y="5975351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6" name="직사각형 15"/>
          <p:cNvSpPr/>
          <p:nvPr/>
        </p:nvSpPr>
        <p:spPr>
          <a:xfrm>
            <a:off x="1000128" y="6215065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7" name="직사각형 16"/>
          <p:cNvSpPr/>
          <p:nvPr/>
        </p:nvSpPr>
        <p:spPr>
          <a:xfrm>
            <a:off x="1214441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18" name="직사각형 17"/>
          <p:cNvSpPr/>
          <p:nvPr/>
        </p:nvSpPr>
        <p:spPr>
          <a:xfrm>
            <a:off x="1428753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19" name="직사각형 18"/>
          <p:cNvSpPr/>
          <p:nvPr/>
        </p:nvSpPr>
        <p:spPr>
          <a:xfrm>
            <a:off x="1643066" y="6215065"/>
            <a:ext cx="142875" cy="46037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0" name="직사각형 19"/>
          <p:cNvSpPr/>
          <p:nvPr/>
        </p:nvSpPr>
        <p:spPr>
          <a:xfrm>
            <a:off x="1857378" y="6215065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1" name="직사각형 20"/>
          <p:cNvSpPr/>
          <p:nvPr/>
        </p:nvSpPr>
        <p:spPr>
          <a:xfrm>
            <a:off x="1000128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2" name="직사각형 21"/>
          <p:cNvSpPr/>
          <p:nvPr/>
        </p:nvSpPr>
        <p:spPr>
          <a:xfrm>
            <a:off x="1214441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3" name="직사각형 22"/>
          <p:cNvSpPr/>
          <p:nvPr/>
        </p:nvSpPr>
        <p:spPr>
          <a:xfrm>
            <a:off x="1428753" y="6429376"/>
            <a:ext cx="142875" cy="4603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4" name="직사각형 23"/>
          <p:cNvSpPr/>
          <p:nvPr/>
        </p:nvSpPr>
        <p:spPr>
          <a:xfrm>
            <a:off x="1643066" y="6429376"/>
            <a:ext cx="142875" cy="46039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857378" y="6429376"/>
            <a:ext cx="142875" cy="46039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000128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7" name="직사각형 26"/>
          <p:cNvSpPr/>
          <p:nvPr/>
        </p:nvSpPr>
        <p:spPr>
          <a:xfrm>
            <a:off x="1214441" y="664369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428753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29" name="직사각형 28"/>
          <p:cNvSpPr/>
          <p:nvPr/>
        </p:nvSpPr>
        <p:spPr>
          <a:xfrm>
            <a:off x="1643066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0" name="직사각형 29"/>
          <p:cNvSpPr/>
          <p:nvPr/>
        </p:nvSpPr>
        <p:spPr>
          <a:xfrm>
            <a:off x="1857378" y="6643691"/>
            <a:ext cx="142875" cy="46037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 b="1" dirty="0"/>
          </a:p>
        </p:txBody>
      </p:sp>
      <p:sp>
        <p:nvSpPr>
          <p:cNvPr id="31" name="직사각형 30"/>
          <p:cNvSpPr/>
          <p:nvPr/>
        </p:nvSpPr>
        <p:spPr>
          <a:xfrm>
            <a:off x="1214441" y="5976941"/>
            <a:ext cx="142875" cy="46037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34" name="그림 3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207" y="6107113"/>
            <a:ext cx="784947" cy="784947"/>
          </a:xfrm>
          <a:prstGeom prst="rect">
            <a:avLst/>
          </a:prstGeom>
        </p:spPr>
      </p:pic>
      <p:sp>
        <p:nvSpPr>
          <p:cNvPr id="35" name="직사각형 34"/>
          <p:cNvSpPr/>
          <p:nvPr/>
        </p:nvSpPr>
        <p:spPr>
          <a:xfrm>
            <a:off x="1427167" y="5975021"/>
            <a:ext cx="136525" cy="45719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1" hangingPunct="1">
              <a:defRPr/>
            </a:pPr>
            <a:endParaRPr lang="ko-KR" altLang="en-US"/>
          </a:p>
        </p:txBody>
      </p:sp>
      <p:pic>
        <p:nvPicPr>
          <p:cNvPr id="2" name="그림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529" t="6327" r="29343" b="1134"/>
          <a:stretch/>
        </p:blipFill>
        <p:spPr>
          <a:xfrm>
            <a:off x="555072" y="539931"/>
            <a:ext cx="1308656" cy="5169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8767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624</TotalTime>
  <Words>219</Words>
  <Application>Microsoft Office PowerPoint</Application>
  <PresentationFormat>화면 슬라이드 쇼(4:3)</PresentationFormat>
  <Paragraphs>32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10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12" baseType="lpstr">
      <vt:lpstr>American Typewriter</vt:lpstr>
      <vt:lpstr>굴림</vt:lpstr>
      <vt:lpstr>맑은 고딕</vt:lpstr>
      <vt:lpstr>Arial</vt:lpstr>
      <vt:lpstr>Calibri</vt:lpstr>
      <vt:lpstr>Calibri Light</vt:lpstr>
      <vt:lpstr>Constantia</vt:lpstr>
      <vt:lpstr>Cooper Black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reo9201@outlook.kr</dc:creator>
  <cp:lastModifiedBy>User</cp:lastModifiedBy>
  <cp:revision>77</cp:revision>
  <dcterms:created xsi:type="dcterms:W3CDTF">2022-01-04T06:08:32Z</dcterms:created>
  <dcterms:modified xsi:type="dcterms:W3CDTF">2023-02-07T05:09:50Z</dcterms:modified>
</cp:coreProperties>
</file>