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9" r:id="rId2"/>
  </p:sldIdLst>
  <p:sldSz cx="6858000" cy="9144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576" autoAdjust="0"/>
    <p:restoredTop sz="95366" autoAdjust="0"/>
  </p:normalViewPr>
  <p:slideViewPr>
    <p:cSldViewPr snapToGrid="0">
      <p:cViewPr varScale="1">
        <p:scale>
          <a:sx n="67" d="100"/>
          <a:sy n="67" d="100"/>
        </p:scale>
        <p:origin x="275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2023-12-07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2589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2023-12-07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0079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2023-12-07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5239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2023-12-07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9405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2023-12-07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6139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2023-12-07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82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2023-12-07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7790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2023-12-07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3135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2023-12-07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0896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2023-12-07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1283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2023-12-07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523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2CD45-B8D0-42D5-8216-472255F4A7BD}" type="datetimeFigureOut">
              <a:rPr lang="ko-KR" altLang="en-US" smtClean="0"/>
              <a:t>2023-12-07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4453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38" r="26538"/>
          <a:stretch>
            <a:fillRect/>
          </a:stretch>
        </p:blipFill>
        <p:spPr bwMode="auto">
          <a:xfrm>
            <a:off x="319578" y="1585516"/>
            <a:ext cx="1860788" cy="6331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8" name="표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9500569"/>
              </p:ext>
            </p:extLst>
          </p:nvPr>
        </p:nvGraphicFramePr>
        <p:xfrm>
          <a:off x="2493242" y="2889466"/>
          <a:ext cx="2782497" cy="44886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824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45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+mn-lt"/>
                          <a:ea typeface="Georgia" charset="0"/>
                          <a:cs typeface="Georgia" charset="0"/>
                        </a:rPr>
                        <a:t>REGION</a:t>
                      </a:r>
                    </a:p>
                    <a:p>
                      <a:pPr marL="0" marR="0" lvl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altLang="ko-KR" sz="1100" kern="1200" baseline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Apulia, Italy</a:t>
                      </a:r>
                    </a:p>
                    <a:p>
                      <a:pPr marL="0" marR="0" lvl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altLang="ko-KR" sz="1100" kern="1200" baseline="0" smtClean="0">
                        <a:solidFill>
                          <a:schemeClr val="tx1"/>
                        </a:solidFill>
                        <a:latin typeface="+mn-lt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45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smtClean="0">
                          <a:latin typeface="+mn-lt"/>
                          <a:ea typeface="Georgia" charset="0"/>
                          <a:cs typeface="Georgia" charset="0"/>
                        </a:rPr>
                        <a:t>TYPE</a:t>
                      </a:r>
                    </a:p>
                    <a:p>
                      <a:pPr latinLnBrk="1"/>
                      <a:r>
                        <a:rPr lang="en-US" altLang="ko-KR" sz="1100" b="0" smtClean="0">
                          <a:latin typeface="+mn-lt"/>
                          <a:ea typeface="Georgia" charset="0"/>
                          <a:cs typeface="Georgia" charset="0"/>
                        </a:rPr>
                        <a:t>RED</a:t>
                      </a:r>
                    </a:p>
                    <a:p>
                      <a:pPr latinLnBrk="1"/>
                      <a:endParaRPr lang="en-US" altLang="ko-KR" sz="1100" b="0" smtClean="0">
                        <a:latin typeface="+mn-lt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21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smtClean="0">
                          <a:latin typeface="+mn-lt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latinLnBrk="1"/>
                      <a:r>
                        <a:rPr lang="en-US" altLang="ko-KR" sz="1100" b="0" smtClean="0">
                          <a:latin typeface="+mn-lt"/>
                          <a:ea typeface="Georgia" charset="0"/>
                          <a:cs typeface="Georgia" charset="0"/>
                        </a:rPr>
                        <a:t>14.5%</a:t>
                      </a: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45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smtClean="0">
                          <a:latin typeface="+mn-lt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r-FR" altLang="ko-KR" sz="1100" kern="120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Primitivo 100%</a:t>
                      </a:r>
                    </a:p>
                    <a:p>
                      <a:pPr latinLnBrk="1"/>
                      <a:endParaRPr lang="en-US" altLang="ko-KR" sz="1100" b="0" smtClean="0">
                        <a:latin typeface="+mn-lt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6989">
                <a:tc>
                  <a:txBody>
                    <a:bodyPr/>
                    <a:lstStyle/>
                    <a:p>
                      <a:pPr latinLnBrk="1"/>
                      <a:endParaRPr lang="it-IT" altLang="ko-KR" sz="1100" kern="1200" smtClean="0">
                        <a:solidFill>
                          <a:schemeClr val="tx1"/>
                        </a:solidFill>
                        <a:latin typeface="+mn-lt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77877">
                <a:tc>
                  <a:txBody>
                    <a:bodyPr/>
                    <a:lstStyle/>
                    <a:p>
                      <a:pPr latinLnBrk="1"/>
                      <a:endParaRPr lang="en-US" altLang="ko-KR" sz="1100" b="0" i="0" smtClean="0">
                        <a:latin typeface="+mn-lt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93738963"/>
                  </a:ext>
                </a:extLst>
              </a:tr>
            </a:tbl>
          </a:graphicData>
        </a:graphic>
      </p:graphicFrame>
      <p:graphicFrame>
        <p:nvGraphicFramePr>
          <p:cNvPr id="39" name="표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6083488"/>
              </p:ext>
            </p:extLst>
          </p:nvPr>
        </p:nvGraphicFramePr>
        <p:xfrm>
          <a:off x="4336167" y="2889466"/>
          <a:ext cx="2367581" cy="3045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675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2525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smtClean="0">
                          <a:latin typeface="+mn-lt"/>
                          <a:ea typeface="Georgia" charset="0"/>
                          <a:cs typeface="Georgia" charset="0"/>
                        </a:rPr>
                        <a:t>WINE</a:t>
                      </a:r>
                      <a:r>
                        <a:rPr lang="en-US" altLang="ko-KR" sz="1100" b="1" baseline="0" smtClean="0">
                          <a:latin typeface="+mn-lt"/>
                          <a:ea typeface="Georgia" charset="0"/>
                          <a:cs typeface="Georgia" charset="0"/>
                        </a:rPr>
                        <a:t> MAKING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비옥한 붉은 토양에서 재배되는 과실을 사용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손수확하며 침용기간을 의도적으로 길게 설정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스틸탱크와 여러가지 오크 배럴에서 숙성 진행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1037"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smtClean="0">
                          <a:latin typeface="+mn-lt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smtClean="0">
                          <a:latin typeface="+mn-lt"/>
                          <a:ea typeface="Georgia" charset="0"/>
                          <a:cs typeface="Georgia" charset="0"/>
                        </a:rPr>
                        <a:t> NOTE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진하고 깊은 루비빛을 띄며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코에서는 야생베리와 자두잼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레드커런트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마른 바이올렛꽃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향신료 그리고 코코아 파우더가 느껴진다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 </a:t>
                      </a: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부드럽고 과실감이 넘치며 스파이시한 풀바디의 완강한 인상을 주는 와인이다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4316">
                <a:tc>
                  <a:txBody>
                    <a:bodyPr/>
                    <a:lstStyle/>
                    <a:p>
                      <a:pPr algn="just"/>
                      <a:endParaRPr lang="en-US" altLang="ko-KR" sz="1100" dirty="0">
                        <a:latin typeface="+mn-lt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2879494608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458952" y="1446457"/>
            <a:ext cx="2084225" cy="1293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b="1"/>
              <a:t>TATOR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b="1"/>
              <a:t>Tator Primitivo</a:t>
            </a:r>
          </a:p>
          <a:p>
            <a:pPr>
              <a:lnSpc>
                <a:spcPct val="150000"/>
              </a:lnSpc>
              <a:defRPr/>
            </a:pPr>
            <a:r>
              <a:rPr lang="ko-KR" altLang="en-US" b="1"/>
              <a:t>타토르 프리미티보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0" y="290552"/>
            <a:ext cx="6858000" cy="299383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2458952" y="5283176"/>
            <a:ext cx="393192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en-US" altLang="ko-KR" sz="1100" b="1" smtClean="0">
                <a:ea typeface="Constantia" charset="0"/>
                <a:cs typeface="Constantia" charset="0"/>
              </a:rPr>
              <a:t>COMMENT</a:t>
            </a:r>
          </a:p>
          <a:p>
            <a:pPr fontAlgn="t"/>
            <a:r>
              <a:rPr lang="ko-KR" altLang="en-US" sz="900" b="1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세계적으로 인정받는 풀리아 프리미티보의 정점</a:t>
            </a:r>
          </a:p>
          <a:p>
            <a:pPr fontAlgn="t"/>
            <a:r>
              <a:rPr lang="ko-KR" altLang="en-US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타토르는 포지오 레 볼피가 라치오가 아닌 풀리아에서 진행한 프리미티보 프로젝트다</a:t>
            </a:r>
            <a:r>
              <a:rPr lang="en-US" altLang="ko-KR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. </a:t>
            </a:r>
          </a:p>
          <a:p>
            <a:pPr fontAlgn="t"/>
            <a:r>
              <a:rPr lang="ko-KR" altLang="en-US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와이너리는 항상 풀리아와 그의 토착 품종들에 관심 갖고 있었다</a:t>
            </a:r>
            <a:r>
              <a:rPr lang="en-US" altLang="ko-KR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. </a:t>
            </a:r>
            <a:r>
              <a:rPr lang="ko-KR" altLang="en-US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그렇기에 풀리아의 빈야드를 매입한 즉시 와이너리는 순수한 프리미티보 와인 타토르를 선보였는데</a:t>
            </a:r>
            <a:r>
              <a:rPr lang="en-US" altLang="ko-KR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altLang="en-US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브랜드는 유럽내 다양한 국가에서 판매되는 포지오 레 볼피의 와인 중 가장 주요한 와인으로 발돋움 할 정도로 국제적인 성공을 이룰 수 있었다</a:t>
            </a:r>
            <a:r>
              <a:rPr lang="en-US" altLang="ko-KR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.</a:t>
            </a:r>
          </a:p>
          <a:p>
            <a:pPr fontAlgn="t"/>
            <a:r>
              <a:rPr lang="ko-KR" altLang="en-US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그 결과 타토르의 이름아래 프리바타 꼴레지오네를 추가로 출시하게 되었다</a:t>
            </a:r>
            <a:r>
              <a:rPr lang="en-US" altLang="ko-KR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. </a:t>
            </a:r>
            <a:r>
              <a:rPr lang="ko-KR" altLang="en-US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동일한 프리미티보지만</a:t>
            </a:r>
            <a:r>
              <a:rPr lang="en-US" altLang="ko-KR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, 17.5%</a:t>
            </a:r>
            <a:r>
              <a:rPr lang="ko-KR" altLang="en-US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의 알코올을 갖고있으며 고도수는 풀리아에서 자라는 프리미티보의 성장 가능성을 대변해주기도 한다</a:t>
            </a:r>
            <a:r>
              <a:rPr lang="en-US" altLang="ko-KR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.</a:t>
            </a:r>
          </a:p>
          <a:p>
            <a:pPr fontAlgn="t"/>
            <a:r>
              <a:rPr lang="ko-KR" altLang="en-US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타토르는 암흑과 관련된 신을 칭하며</a:t>
            </a:r>
            <a:r>
              <a:rPr lang="en-US" altLang="ko-KR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altLang="en-US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그는 현재 풀리아의 중심인 살렌토 반도에살던 고대 메사피아인들이 섬기는 유일한 신을 칭한다</a:t>
            </a:r>
            <a:r>
              <a:rPr lang="en-US" altLang="ko-KR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. </a:t>
            </a:r>
            <a:r>
              <a:rPr lang="ko-KR" altLang="en-US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타토르 와인 </a:t>
            </a:r>
            <a:r>
              <a:rPr lang="en-US" altLang="ko-KR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2</a:t>
            </a:r>
            <a:r>
              <a:rPr lang="ko-KR" altLang="en-US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종은 아주 강건하며 깊고 복잡한 그리고 떼루아의 특성을 온전히 보여주는 특징을 보인다</a:t>
            </a:r>
            <a:r>
              <a:rPr lang="en-US" altLang="ko-KR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16" name="표 15"/>
          <p:cNvGraphicFramePr>
            <a:graphicFrameLocks noGrp="1"/>
          </p:cNvGraphicFramePr>
          <p:nvPr>
            <p:extLst/>
          </p:nvPr>
        </p:nvGraphicFramePr>
        <p:xfrm>
          <a:off x="346824" y="7718984"/>
          <a:ext cx="928694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7" name="직사각형 16"/>
          <p:cNvSpPr/>
          <p:nvPr/>
        </p:nvSpPr>
        <p:spPr>
          <a:xfrm>
            <a:off x="1132642" y="7790421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132642" y="8013257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132642" y="8236093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1132642" y="8458929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직사각형 36"/>
          <p:cNvSpPr/>
          <p:nvPr/>
        </p:nvSpPr>
        <p:spPr>
          <a:xfrm>
            <a:off x="-1" y="290554"/>
            <a:ext cx="2326512" cy="29938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직사각형 59"/>
          <p:cNvSpPr/>
          <p:nvPr/>
        </p:nvSpPr>
        <p:spPr>
          <a:xfrm>
            <a:off x="1346956" y="8013257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직사각형 60"/>
          <p:cNvSpPr/>
          <p:nvPr/>
        </p:nvSpPr>
        <p:spPr>
          <a:xfrm>
            <a:off x="1346956" y="8236093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직사각형 61"/>
          <p:cNvSpPr/>
          <p:nvPr/>
        </p:nvSpPr>
        <p:spPr>
          <a:xfrm>
            <a:off x="1346956" y="8458929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직사각형 62"/>
          <p:cNvSpPr/>
          <p:nvPr/>
        </p:nvSpPr>
        <p:spPr>
          <a:xfrm>
            <a:off x="1555954" y="7790421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4" name="직사각형 63"/>
          <p:cNvSpPr/>
          <p:nvPr/>
        </p:nvSpPr>
        <p:spPr>
          <a:xfrm>
            <a:off x="1555954" y="8013259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7" name="직사각형 66"/>
          <p:cNvSpPr/>
          <p:nvPr/>
        </p:nvSpPr>
        <p:spPr>
          <a:xfrm>
            <a:off x="1764952" y="7790421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8" name="직사각형 67"/>
          <p:cNvSpPr/>
          <p:nvPr/>
        </p:nvSpPr>
        <p:spPr>
          <a:xfrm>
            <a:off x="1764952" y="8013257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1973950" y="7790421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2" name="직사각형 71"/>
          <p:cNvSpPr/>
          <p:nvPr/>
        </p:nvSpPr>
        <p:spPr>
          <a:xfrm>
            <a:off x="1973950" y="8013257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3" name="직사각형 72"/>
          <p:cNvSpPr/>
          <p:nvPr/>
        </p:nvSpPr>
        <p:spPr>
          <a:xfrm>
            <a:off x="1973950" y="8236093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4" name="직사각형 73"/>
          <p:cNvSpPr/>
          <p:nvPr/>
        </p:nvSpPr>
        <p:spPr>
          <a:xfrm>
            <a:off x="1973950" y="8458929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pic>
        <p:nvPicPr>
          <p:cNvPr id="33" name="그림 4" descr="텍스트, 클립아트이(가) 표시된 사진&#10;&#10;자동 생성된 설명">
            <a:extLst>
              <a:ext uri="{FF2B5EF4-FFF2-40B4-BE49-F238E27FC236}">
                <a16:creationId xmlns:a16="http://schemas.microsoft.com/office/drawing/2014/main" id="{B16908F2-12CF-48C6-BD23-72F60AABE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878" y="8482329"/>
            <a:ext cx="19494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직사각형 34"/>
          <p:cNvSpPr/>
          <p:nvPr/>
        </p:nvSpPr>
        <p:spPr>
          <a:xfrm>
            <a:off x="1550638" y="8236093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1550638" y="8458929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직사각형 39"/>
          <p:cNvSpPr/>
          <p:nvPr/>
        </p:nvSpPr>
        <p:spPr>
          <a:xfrm>
            <a:off x="1764952" y="8236093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직사각형 40"/>
          <p:cNvSpPr/>
          <p:nvPr/>
        </p:nvSpPr>
        <p:spPr>
          <a:xfrm>
            <a:off x="1764952" y="8458929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직사각형 41"/>
          <p:cNvSpPr/>
          <p:nvPr/>
        </p:nvSpPr>
        <p:spPr>
          <a:xfrm>
            <a:off x="1346956" y="7790421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8539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617</TotalTime>
  <Words>199</Words>
  <Application>Microsoft Office PowerPoint</Application>
  <PresentationFormat>화면 슬라이드 쇼(4:3)</PresentationFormat>
  <Paragraphs>27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맑은 고딕</vt:lpstr>
      <vt:lpstr>Arial</vt:lpstr>
      <vt:lpstr>Calibri</vt:lpstr>
      <vt:lpstr>Calibri Light</vt:lpstr>
      <vt:lpstr>Constantia</vt:lpstr>
      <vt:lpstr>Georgia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이서영 / Robin Rhee</dc:creator>
  <cp:lastModifiedBy>User</cp:lastModifiedBy>
  <cp:revision>323</cp:revision>
  <dcterms:created xsi:type="dcterms:W3CDTF">2023-07-07T01:32:19Z</dcterms:created>
  <dcterms:modified xsi:type="dcterms:W3CDTF">2023-12-07T06:45:31Z</dcterms:modified>
</cp:coreProperties>
</file>