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1" d="100"/>
          <a:sy n="111" d="100"/>
        </p:scale>
        <p:origin x="160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72938" y="366483"/>
            <a:ext cx="3045634" cy="773414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CADE SAUVIGNON BLANC</a:t>
            </a:r>
            <a:endParaRPr lang="en-US" altLang="ko-KR" sz="1600" b="1" dirty="0">
              <a:ln>
                <a:solidFill>
                  <a:schemeClr val="tx1">
                    <a:alpha val="30000"/>
                  </a:schemeClr>
                </a:solidFill>
              </a:ln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</a:rPr>
              <a:t>케이드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소비뇽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블랑</a:t>
            </a:r>
            <a:endParaRPr kumimoji="1" lang="ko-KR" altLang="en-US" dirty="0">
              <a:latin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621405"/>
              </p:ext>
            </p:extLst>
          </p:nvPr>
        </p:nvGraphicFramePr>
        <p:xfrm>
          <a:off x="4929190" y="1291455"/>
          <a:ext cx="3848452" cy="4440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>
                          <a:latin typeface="+mj-lt"/>
                        </a:rPr>
                        <a:t>스테인리스 스틸</a:t>
                      </a:r>
                      <a:r>
                        <a:rPr lang="en-US" altLang="ko-KR" sz="900" baseline="0" dirty="0" smtClean="0">
                          <a:latin typeface="+mj-lt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및 </a:t>
                      </a:r>
                      <a:r>
                        <a:rPr lang="ko-KR" altLang="en-US" sz="900" baseline="0" dirty="0" err="1" smtClean="0">
                          <a:latin typeface="+mj-lt"/>
                        </a:rPr>
                        <a:t>프렌치오크에서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 </a:t>
                      </a:r>
                      <a:r>
                        <a:rPr lang="en-US" altLang="ko-KR" sz="900" baseline="0" dirty="0" smtClean="0">
                          <a:latin typeface="+mj-lt"/>
                        </a:rPr>
                        <a:t>20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일동안 발효 루 </a:t>
                      </a:r>
                      <a:r>
                        <a:rPr lang="en-US" altLang="ko-KR" sz="900" baseline="0" dirty="0" smtClean="0">
                          <a:latin typeface="+mj-lt"/>
                        </a:rPr>
                        <a:t>5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개월 스테인리스 스틸 숙성</a:t>
                      </a:r>
                      <a:r>
                        <a:rPr lang="en-US" altLang="ko-KR" sz="900" baseline="0" dirty="0" smtClean="0">
                          <a:latin typeface="+mj-lt"/>
                        </a:rPr>
                        <a:t>.</a:t>
                      </a:r>
                      <a:endParaRPr lang="en-US" altLang="ko-KR" sz="900" baseline="0" dirty="0">
                        <a:latin typeface="+mj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사과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레몬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라임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바나나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배 등 다양한 향을 가지고 있으며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약간의 </a:t>
                      </a:r>
                      <a:r>
                        <a:rPr lang="ko-KR" altLang="en-US" sz="900" baseline="0" dirty="0" err="1" smtClean="0"/>
                        <a:t>복숭아향</a:t>
                      </a:r>
                      <a:r>
                        <a:rPr lang="ko-KR" altLang="en-US" sz="900" baseline="0" dirty="0" smtClean="0"/>
                        <a:t> 등 열대과일의 풍미를 느낄 수 있다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smtClean="0"/>
                        <a:t>둥글고 </a:t>
                      </a:r>
                      <a:r>
                        <a:rPr lang="ko-KR" altLang="en-US" sz="900" baseline="0" dirty="0" err="1" smtClean="0"/>
                        <a:t>크리미한</a:t>
                      </a:r>
                      <a:r>
                        <a:rPr lang="ko-KR" altLang="en-US" sz="900" baseline="0" dirty="0" smtClean="0"/>
                        <a:t> 질감은 밝고 톡 쏘는 감귤류의 산도와 잘 어울린다</a:t>
                      </a:r>
                      <a:r>
                        <a:rPr lang="en-US" altLang="ko-KR" sz="900" baseline="0" dirty="0" smtClean="0"/>
                        <a:t>.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그룹에서 런칭한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케이드는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2005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설립되었으며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하우웰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마운틴에 위치해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 역시 셰익스피어 작품에서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영강음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받았다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캘리포니아 주정부 친환경정책에 맞춰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나파밸리에서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첫 번째로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LEED (Leadership in Energy and Environmental Design)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와이너리이다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LEED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프로그램은 미국 녹색 사업 위원회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(Green Business Council)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의해 관리되며 인간과 환경 건강의 핵심 영역에 기반을 둔다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와이너리의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발표실은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자연적으로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단열되어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시식실은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재활용 물질로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단열되어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또한 지붕은 전기 사용을 최소화하기 위해 태양광이 가득 차 있는 등 친환경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운영에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초첨을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두고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40042"/>
              </p:ext>
            </p:extLst>
          </p:nvPr>
        </p:nvGraphicFramePr>
        <p:xfrm>
          <a:off x="2432316" y="1476476"/>
          <a:ext cx="2401406" cy="44470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9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Napa Valley,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14.2%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604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98%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Sauvignon Blanc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1% Viognier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1% 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Sémillon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i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PRODUCTION</a:t>
                      </a:r>
                    </a:p>
                    <a:p>
                      <a:pPr latinLnBrk="1"/>
                      <a:r>
                        <a:rPr lang="en-US" altLang="ko-KR" sz="1100" b="0" i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8,600 cases</a:t>
                      </a:r>
                      <a:endParaRPr lang="ko-KR" altLang="en-US" sz="1100" b="0" i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724E99F-C2D5-44D8-AEAE-17CA7977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직사각형 38"/>
          <p:cNvSpPr/>
          <p:nvPr/>
        </p:nvSpPr>
        <p:spPr>
          <a:xfrm>
            <a:off x="1865114" y="635826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865114" y="658038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/>
          <p:cNvSpPr/>
          <p:nvPr/>
        </p:nvSpPr>
        <p:spPr>
          <a:xfrm>
            <a:off x="1428728" y="589964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206656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61" y="660967"/>
            <a:ext cx="1230553" cy="508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181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90</cp:revision>
  <dcterms:created xsi:type="dcterms:W3CDTF">2019-03-22T07:50:06Z</dcterms:created>
  <dcterms:modified xsi:type="dcterms:W3CDTF">2022-05-10T02:37:19Z</dcterms:modified>
</cp:coreProperties>
</file>