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8" r:id="rId2"/>
  </p:sldIdLst>
  <p:sldSz cx="6858000" cy="9144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5601"/>
    <a:srgbClr val="F1E1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576" autoAdjust="0"/>
    <p:restoredTop sz="95366" autoAdjust="0"/>
  </p:normalViewPr>
  <p:slideViewPr>
    <p:cSldViewPr snapToGrid="0">
      <p:cViewPr varScale="1">
        <p:scale>
          <a:sx n="86" d="100"/>
          <a:sy n="86" d="100"/>
        </p:scale>
        <p:origin x="3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2024-08-08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2589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2024-08-08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0079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2024-08-08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5239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2024-08-08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9405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2024-08-08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6139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2024-08-08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82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2024-08-08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7790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2024-08-08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3135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2024-08-08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0896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2024-08-08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1283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2024-08-08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523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2CD45-B8D0-42D5-8216-472255F4A7BD}" type="datetimeFigureOut">
              <a:rPr lang="ko-KR" altLang="en-US" smtClean="0"/>
              <a:t>2024-08-08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4453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표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8178076"/>
              </p:ext>
            </p:extLst>
          </p:nvPr>
        </p:nvGraphicFramePr>
        <p:xfrm>
          <a:off x="2571063" y="2615152"/>
          <a:ext cx="2782497" cy="24517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824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119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+mn-lt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lvl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altLang="ko-KR" sz="1100" kern="1200" baseline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SPAIN</a:t>
                      </a:r>
                    </a:p>
                    <a:p>
                      <a:pPr marL="0" marR="0" lvl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altLang="ko-KR" sz="1100" kern="1200" baseline="0" smtClean="0">
                        <a:solidFill>
                          <a:schemeClr val="tx1"/>
                        </a:solidFill>
                        <a:latin typeface="+mn-lt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6585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 smtClean="0">
                          <a:latin typeface="+mn-lt"/>
                          <a:ea typeface="Georgia" charset="0"/>
                          <a:cs typeface="Georgia" charset="0"/>
                        </a:rPr>
                        <a:t>TYPE</a:t>
                      </a:r>
                    </a:p>
                    <a:p>
                      <a:pPr latinLnBrk="1"/>
                      <a:r>
                        <a:rPr lang="en-US" altLang="ko-KR" sz="1100" b="0" dirty="0" smtClean="0">
                          <a:latin typeface="+mn-lt"/>
                          <a:ea typeface="Georgia" charset="0"/>
                          <a:cs typeface="Georgia" charset="0"/>
                        </a:rPr>
                        <a:t>Sparkling/Sweet</a:t>
                      </a:r>
                      <a:endParaRPr lang="en-US" altLang="ko-KR" sz="1100" b="0" dirty="0" smtClean="0">
                        <a:latin typeface="+mn-lt"/>
                        <a:ea typeface="Georgia" charset="0"/>
                        <a:cs typeface="Georgia" charset="0"/>
                      </a:endParaRPr>
                    </a:p>
                    <a:p>
                      <a:pPr latinLnBrk="1"/>
                      <a:endParaRPr lang="en-US" altLang="ko-KR" sz="1100" b="0" dirty="0" smtClean="0"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9" name="표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8447817"/>
              </p:ext>
            </p:extLst>
          </p:nvPr>
        </p:nvGraphicFramePr>
        <p:xfrm>
          <a:off x="2571063" y="3725038"/>
          <a:ext cx="3781331" cy="159788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813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1037"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 smtClean="0">
                          <a:latin typeface="+mn-lt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 smtClean="0">
                          <a:latin typeface="+mn-lt"/>
                          <a:ea typeface="Georgia" charset="0"/>
                          <a:cs typeface="Georgia" charset="0"/>
                        </a:rPr>
                        <a:t> </a:t>
                      </a:r>
                      <a:r>
                        <a:rPr lang="en-US" altLang="ko-KR" sz="1100" b="1" baseline="0" dirty="0" smtClean="0">
                          <a:latin typeface="+mn-lt"/>
                          <a:ea typeface="Georgia" charset="0"/>
                          <a:cs typeface="Georgia" charset="0"/>
                        </a:rPr>
                        <a:t>NOTE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눈부신 밝은 노란색을 자랑하는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스파클링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와인이다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향긋하고 달콤한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꽃향기와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꿀향이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어우러져 입안 가득 퍼지는 상큼함과 달콤함이 매혹적이다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작고 풍성한 버블이 더해져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마시는 순간마다 기분 좋은 상쾌함이 느껴지는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상큼한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과일향과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달콤함이 조화를 이루는 와인이다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 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서브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온도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: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4-6ºC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추천 음식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: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과일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페이스트리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견과류와 같은 달콤한 음식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타코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피자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푸아그라나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해산물과 같은 맛이 진하고 짠 음식 등 대부분의 음식과 잘 어울린다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직사각형 8"/>
          <p:cNvSpPr/>
          <p:nvPr/>
        </p:nvSpPr>
        <p:spPr>
          <a:xfrm>
            <a:off x="0" y="290552"/>
            <a:ext cx="6858000" cy="299383"/>
          </a:xfrm>
          <a:prstGeom prst="rect">
            <a:avLst/>
          </a:prstGeom>
          <a:solidFill>
            <a:srgbClr val="655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2571063" y="5414200"/>
            <a:ext cx="3931920" cy="303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en-US" altLang="ko-KR" sz="1100" b="1" dirty="0" smtClean="0">
                <a:ea typeface="Constantia" charset="0"/>
                <a:cs typeface="Constantia" charset="0"/>
              </a:rPr>
              <a:t>COMMENT</a:t>
            </a:r>
          </a:p>
          <a:p>
            <a:pPr fontAlgn="t"/>
            <a:r>
              <a:rPr lang="ko-KR" altLang="en-US" sz="900" b="1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까사 델 </a:t>
            </a:r>
            <a:r>
              <a:rPr lang="ko-KR" altLang="en-US" sz="900" b="1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돌체</a:t>
            </a:r>
            <a:r>
              <a:rPr lang="en-US" altLang="ko-KR" sz="900" b="1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: </a:t>
            </a:r>
            <a:r>
              <a:rPr lang="ko-KR" altLang="en-US" sz="900" b="1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전통과 품격을 담은 달콤한 </a:t>
            </a:r>
            <a:r>
              <a:rPr lang="ko-KR" altLang="en-US" sz="900" b="1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예술</a:t>
            </a:r>
            <a:endParaRPr lang="en-US" altLang="ko-KR" sz="900" b="1" kern="100" dirty="0" smtClean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fontAlgn="t"/>
            <a:endParaRPr lang="en-US" altLang="ko-KR" sz="900" kern="100" dirty="0" smtClean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fontAlgn="t"/>
            <a:r>
              <a:rPr lang="ko-KR" altLang="en-US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까사 델 </a:t>
            </a:r>
            <a:r>
              <a:rPr lang="ko-KR" altLang="en-US" sz="900" kern="100" dirty="0" err="1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돌체</a:t>
            </a:r>
            <a:r>
              <a:rPr lang="en-US" altLang="ko-KR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(Casa del Dolce)</a:t>
            </a:r>
            <a:r>
              <a:rPr lang="ko-KR" altLang="en-US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는</a:t>
            </a:r>
            <a:r>
              <a:rPr lang="en-US" altLang="ko-KR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ko-KR" altLang="en-US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달콤한 것들이 가득한 집이라는 뜻을 갖고 있습니다</a:t>
            </a:r>
            <a:r>
              <a:rPr lang="en-US" altLang="ko-KR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. </a:t>
            </a:r>
            <a:r>
              <a:rPr lang="ko-KR" altLang="en-US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까사 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델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돌체의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ko-KR" altLang="en-US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와인들은 오랜 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역사 속에서 빚어낸 </a:t>
            </a:r>
            <a:r>
              <a:rPr lang="ko-KR" altLang="en-US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것과 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같은 깊고 풍부한 </a:t>
            </a:r>
            <a:r>
              <a:rPr lang="ko-KR" altLang="en-US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달콤한 맛과 함께 눈길을 사로잡는 아름다운 디자인이 특징입니다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. </a:t>
            </a:r>
            <a:r>
              <a:rPr lang="ko-KR" altLang="en-US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까사 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델 </a:t>
            </a:r>
            <a:r>
              <a:rPr lang="ko-KR" altLang="en-US" sz="900" kern="100" dirty="0" err="1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돌체의</a:t>
            </a:r>
            <a:r>
              <a:rPr lang="ko-KR" altLang="en-US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와인은 단순한 음료가 아니라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한 잔 한 잔이 특별한 순간을 완성하는 예술 작품입니다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. </a:t>
            </a:r>
          </a:p>
          <a:p>
            <a:pPr fontAlgn="t"/>
            <a:r>
              <a:rPr lang="ko-KR" altLang="en-US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지금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까사 델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돌체와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함께 일상의 순간을 </a:t>
            </a:r>
            <a:r>
              <a:rPr lang="ko-KR" altLang="en-US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우아하고 행복하게 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채워보세요</a:t>
            </a:r>
            <a:r>
              <a:rPr lang="en-US" altLang="ko-KR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.</a:t>
            </a:r>
          </a:p>
          <a:p>
            <a:pPr fontAlgn="t"/>
            <a:endParaRPr lang="en-US" altLang="ko-KR" sz="9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fontAlgn="t"/>
            <a:r>
              <a:rPr lang="ko-KR" altLang="en-US" sz="900" b="1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루나 </a:t>
            </a:r>
            <a:r>
              <a:rPr lang="ko-KR" altLang="en-US" sz="900" b="1" kern="100" dirty="0" err="1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씨엘로</a:t>
            </a:r>
            <a:r>
              <a:rPr lang="en-US" altLang="ko-KR" sz="900" b="1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: </a:t>
            </a:r>
            <a:r>
              <a:rPr lang="ko-KR" altLang="en-US" sz="900" b="1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한국시장에 처음 소개되는 까사 델 </a:t>
            </a:r>
            <a:r>
              <a:rPr lang="ko-KR" altLang="en-US" sz="900" b="1" kern="100" dirty="0" err="1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돌체의</a:t>
            </a:r>
            <a:r>
              <a:rPr lang="ko-KR" altLang="en-US" sz="900" b="1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 와인</a:t>
            </a:r>
            <a:endParaRPr lang="en-US" altLang="ko-KR" sz="9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r>
              <a:rPr lang="ko-KR" altLang="en-US" sz="900" dirty="0" smtClean="0"/>
              <a:t>밤하늘에 아름답게 떠 있는 밝은 </a:t>
            </a:r>
            <a:r>
              <a:rPr lang="ko-KR" altLang="en-US" sz="900" dirty="0"/>
              <a:t>달처럼</a:t>
            </a:r>
            <a:r>
              <a:rPr lang="en-US" altLang="ko-KR" sz="900" dirty="0"/>
              <a:t>, </a:t>
            </a:r>
            <a:r>
              <a:rPr lang="ko-KR" altLang="en-US" sz="900" dirty="0"/>
              <a:t>이 특별한 </a:t>
            </a:r>
            <a:r>
              <a:rPr lang="ko-KR" altLang="en-US" sz="900" dirty="0" err="1"/>
              <a:t>스파클링</a:t>
            </a:r>
            <a:r>
              <a:rPr lang="ko-KR" altLang="en-US" sz="900" dirty="0"/>
              <a:t> </a:t>
            </a:r>
            <a:r>
              <a:rPr lang="ko-KR" altLang="en-US" sz="900" dirty="0" smtClean="0"/>
              <a:t>와인 루나 </a:t>
            </a:r>
            <a:r>
              <a:rPr lang="ko-KR" altLang="en-US" sz="900" dirty="0" err="1" smtClean="0"/>
              <a:t>씨엘로</a:t>
            </a:r>
            <a:r>
              <a:rPr lang="en-US" altLang="ko-KR" sz="900" dirty="0" smtClean="0"/>
              <a:t>(Luna Cielo)</a:t>
            </a:r>
            <a:r>
              <a:rPr lang="ko-KR" altLang="en-US" sz="900" dirty="0" smtClean="0"/>
              <a:t>는 </a:t>
            </a:r>
            <a:r>
              <a:rPr lang="ko-KR" altLang="en-US" sz="900" dirty="0"/>
              <a:t>반짝이는 기포와 함께 달콤한 풍미를 선사합니다</a:t>
            </a:r>
            <a:r>
              <a:rPr lang="en-US" altLang="ko-KR" sz="900" dirty="0" smtClean="0"/>
              <a:t>. </a:t>
            </a:r>
          </a:p>
          <a:p>
            <a:r>
              <a:rPr lang="ko-KR" altLang="en-US" sz="900" dirty="0" smtClean="0"/>
              <a:t>루나 </a:t>
            </a:r>
            <a:r>
              <a:rPr lang="ko-KR" altLang="en-US" sz="900" dirty="0" err="1" smtClean="0"/>
              <a:t>씨엘로는</a:t>
            </a:r>
            <a:r>
              <a:rPr lang="ko-KR" altLang="en-US" sz="900" dirty="0"/>
              <a:t> </a:t>
            </a:r>
            <a:r>
              <a:rPr lang="en-US" altLang="ko-KR" sz="900" dirty="0" smtClean="0"/>
              <a:t>‘</a:t>
            </a:r>
            <a:r>
              <a:rPr lang="ko-KR" altLang="en-US" sz="900" dirty="0" smtClean="0"/>
              <a:t>밤하늘에 떠 있는 </a:t>
            </a:r>
            <a:r>
              <a:rPr lang="ko-KR" altLang="en-US" sz="900" dirty="0"/>
              <a:t>달</a:t>
            </a:r>
            <a:r>
              <a:rPr lang="en-US" altLang="ko-KR" sz="900" dirty="0"/>
              <a:t>'</a:t>
            </a:r>
            <a:r>
              <a:rPr lang="ko-KR" altLang="en-US" sz="900" dirty="0"/>
              <a:t>을 의미하며</a:t>
            </a:r>
            <a:r>
              <a:rPr lang="en-US" altLang="ko-KR" sz="900" dirty="0"/>
              <a:t>, </a:t>
            </a:r>
            <a:r>
              <a:rPr lang="ko-KR" altLang="en-US" sz="900" dirty="0" smtClean="0"/>
              <a:t>어두운 밤하늘에서 밝게 </a:t>
            </a:r>
            <a:r>
              <a:rPr lang="ko-KR" altLang="en-US" sz="900" dirty="0"/>
              <a:t>반짝이는 </a:t>
            </a:r>
            <a:r>
              <a:rPr lang="ko-KR" altLang="en-US" sz="900" dirty="0" smtClean="0"/>
              <a:t>달처럼</a:t>
            </a:r>
            <a:r>
              <a:rPr lang="en-US" altLang="ko-KR" sz="900" dirty="0"/>
              <a:t>, </a:t>
            </a:r>
            <a:r>
              <a:rPr lang="ko-KR" altLang="en-US" sz="900" dirty="0"/>
              <a:t>우리 와인은 당신의 모든 순간을 더욱 특별하게 만들어줍니다</a:t>
            </a:r>
            <a:r>
              <a:rPr lang="en-US" altLang="ko-KR" sz="900" dirty="0"/>
              <a:t>. </a:t>
            </a:r>
            <a:r>
              <a:rPr lang="ko-KR" altLang="en-US" sz="900" dirty="0" smtClean="0"/>
              <a:t>톡톡 </a:t>
            </a:r>
            <a:r>
              <a:rPr lang="ko-KR" altLang="en-US" sz="900" dirty="0"/>
              <a:t>튀는 </a:t>
            </a:r>
            <a:r>
              <a:rPr lang="ko-KR" altLang="en-US" sz="900" dirty="0" smtClean="0"/>
              <a:t>상큼한 </a:t>
            </a:r>
            <a:r>
              <a:rPr lang="ko-KR" altLang="en-US" sz="900" dirty="0" err="1" smtClean="0"/>
              <a:t>스파클링과</a:t>
            </a:r>
            <a:r>
              <a:rPr lang="ko-KR" altLang="en-US" sz="900" dirty="0" smtClean="0"/>
              <a:t> </a:t>
            </a:r>
            <a:r>
              <a:rPr lang="ko-KR" altLang="en-US" sz="900" dirty="0"/>
              <a:t>풍부한 달콤함이 어우러져</a:t>
            </a:r>
            <a:r>
              <a:rPr lang="en-US" altLang="ko-KR" sz="900" dirty="0"/>
              <a:t>, </a:t>
            </a:r>
            <a:r>
              <a:rPr lang="ko-KR" altLang="en-US" sz="900" dirty="0"/>
              <a:t>마시는 순간마다 하늘을 날아가는 듯한 기분을 선사합니다</a:t>
            </a:r>
            <a:r>
              <a:rPr lang="en-US" altLang="ko-KR" sz="900" dirty="0"/>
              <a:t>. </a:t>
            </a:r>
            <a:endParaRPr lang="en-US" altLang="ko-KR" sz="900" dirty="0" smtClean="0"/>
          </a:p>
          <a:p>
            <a:endParaRPr lang="en-US" altLang="ko-KR" sz="900" dirty="0"/>
          </a:p>
          <a:p>
            <a:r>
              <a:rPr lang="ko-KR" altLang="en-US" sz="900" dirty="0" smtClean="0"/>
              <a:t>까사 델 </a:t>
            </a:r>
            <a:r>
              <a:rPr lang="ko-KR" altLang="en-US" sz="900" dirty="0" err="1" smtClean="0"/>
              <a:t>돌체의</a:t>
            </a:r>
            <a:r>
              <a:rPr lang="ko-KR" altLang="en-US" sz="900" dirty="0" smtClean="0"/>
              <a:t> 루나 </a:t>
            </a:r>
            <a:r>
              <a:rPr lang="ko-KR" altLang="en-US" sz="900" dirty="0" err="1" smtClean="0"/>
              <a:t>씨엘로와</a:t>
            </a:r>
            <a:r>
              <a:rPr lang="ko-KR" altLang="en-US" sz="900" dirty="0" smtClean="0"/>
              <a:t> </a:t>
            </a:r>
            <a:r>
              <a:rPr lang="ko-KR" altLang="en-US" sz="900" dirty="0"/>
              <a:t>함께</a:t>
            </a:r>
            <a:r>
              <a:rPr lang="en-US" altLang="ko-KR" sz="900" dirty="0"/>
              <a:t>, </a:t>
            </a:r>
            <a:r>
              <a:rPr lang="ko-KR" altLang="en-US" sz="900" dirty="0"/>
              <a:t>매일의 일상에서 우아한 달콤함을 경험해 보세요</a:t>
            </a:r>
            <a:r>
              <a:rPr lang="en-US" altLang="ko-KR" sz="900" dirty="0" smtClean="0"/>
              <a:t>.</a:t>
            </a:r>
            <a:endParaRPr lang="en-US" altLang="ko-KR" sz="900" dirty="0"/>
          </a:p>
          <a:p>
            <a:pPr fontAlgn="t"/>
            <a:endParaRPr lang="en-US" altLang="ko-KR" sz="900" kern="100" dirty="0" smtClean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8703005"/>
              </p:ext>
            </p:extLst>
          </p:nvPr>
        </p:nvGraphicFramePr>
        <p:xfrm>
          <a:off x="346824" y="7803357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7" name="직사각형 16"/>
          <p:cNvSpPr/>
          <p:nvPr/>
        </p:nvSpPr>
        <p:spPr>
          <a:xfrm>
            <a:off x="1132642" y="7874794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1989898" y="7874794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2" name="직사각형 21"/>
          <p:cNvSpPr/>
          <p:nvPr/>
        </p:nvSpPr>
        <p:spPr>
          <a:xfrm>
            <a:off x="1132642" y="8114827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/>
          <p:cNvSpPr/>
          <p:nvPr/>
        </p:nvSpPr>
        <p:spPr>
          <a:xfrm>
            <a:off x="1561270" y="8114827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5" name="직사각형 24"/>
          <p:cNvSpPr/>
          <p:nvPr/>
        </p:nvSpPr>
        <p:spPr>
          <a:xfrm>
            <a:off x="1775584" y="8114827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6" name="직사각형 25"/>
          <p:cNvSpPr/>
          <p:nvPr/>
        </p:nvSpPr>
        <p:spPr>
          <a:xfrm>
            <a:off x="1989898" y="8114827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7" name="직사각형 26"/>
          <p:cNvSpPr/>
          <p:nvPr/>
        </p:nvSpPr>
        <p:spPr>
          <a:xfrm>
            <a:off x="1132642" y="8329065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346956" y="8329065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1132642" y="8543302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직사각형 32"/>
          <p:cNvSpPr/>
          <p:nvPr/>
        </p:nvSpPr>
        <p:spPr>
          <a:xfrm>
            <a:off x="1346956" y="8543302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33"/>
          <p:cNvSpPr/>
          <p:nvPr/>
        </p:nvSpPr>
        <p:spPr>
          <a:xfrm>
            <a:off x="1561270" y="8543302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7" name="직사각형 36"/>
          <p:cNvSpPr/>
          <p:nvPr/>
        </p:nvSpPr>
        <p:spPr>
          <a:xfrm>
            <a:off x="-1" y="290554"/>
            <a:ext cx="2326512" cy="299382"/>
          </a:xfrm>
          <a:prstGeom prst="rect">
            <a:avLst/>
          </a:prstGeom>
          <a:solidFill>
            <a:srgbClr val="F1E1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직사각형 45"/>
          <p:cNvSpPr/>
          <p:nvPr/>
        </p:nvSpPr>
        <p:spPr>
          <a:xfrm>
            <a:off x="1561270" y="8329065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/>
          </a:p>
        </p:txBody>
      </p:sp>
      <p:sp>
        <p:nvSpPr>
          <p:cNvPr id="53" name="직사각형 52"/>
          <p:cNvSpPr/>
          <p:nvPr/>
        </p:nvSpPr>
        <p:spPr>
          <a:xfrm>
            <a:off x="1987476" y="8543301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5" name="직사각형 34"/>
          <p:cNvSpPr/>
          <p:nvPr/>
        </p:nvSpPr>
        <p:spPr>
          <a:xfrm>
            <a:off x="1348409" y="8114827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6" name="직사각형 35"/>
          <p:cNvSpPr/>
          <p:nvPr/>
        </p:nvSpPr>
        <p:spPr>
          <a:xfrm>
            <a:off x="1561270" y="7874794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0" name="직사각형 39"/>
          <p:cNvSpPr/>
          <p:nvPr/>
        </p:nvSpPr>
        <p:spPr>
          <a:xfrm>
            <a:off x="1774373" y="7874794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7" name="직사각형 46"/>
          <p:cNvSpPr/>
          <p:nvPr/>
        </p:nvSpPr>
        <p:spPr>
          <a:xfrm>
            <a:off x="1987476" y="8329065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54" name="직사각형 53"/>
          <p:cNvSpPr/>
          <p:nvPr/>
        </p:nvSpPr>
        <p:spPr>
          <a:xfrm>
            <a:off x="1771715" y="8543301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55" name="직사각형 54"/>
          <p:cNvSpPr/>
          <p:nvPr/>
        </p:nvSpPr>
        <p:spPr>
          <a:xfrm>
            <a:off x="1345509" y="7874794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6" name="직사각형 55"/>
          <p:cNvSpPr/>
          <p:nvPr/>
        </p:nvSpPr>
        <p:spPr>
          <a:xfrm>
            <a:off x="1771715" y="8329065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2504926" y="1173218"/>
            <a:ext cx="2704587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b="1" dirty="0" smtClean="0"/>
              <a:t>Casa Del Dolce</a:t>
            </a:r>
            <a:endParaRPr lang="en-US" altLang="ko-KR" b="1" dirty="0"/>
          </a:p>
          <a:p>
            <a:pPr>
              <a:lnSpc>
                <a:spcPct val="150000"/>
              </a:lnSpc>
              <a:defRPr/>
            </a:pPr>
            <a:r>
              <a:rPr lang="en-US" altLang="ko-KR" b="1" dirty="0" smtClean="0"/>
              <a:t>Luna Cielo</a:t>
            </a:r>
            <a:endParaRPr lang="en-US" altLang="ko-KR" b="1" dirty="0"/>
          </a:p>
          <a:p>
            <a:pPr>
              <a:lnSpc>
                <a:spcPct val="150000"/>
              </a:lnSpc>
              <a:defRPr/>
            </a:pPr>
            <a:r>
              <a:rPr lang="ko-KR" altLang="en-US" b="1" dirty="0" smtClean="0"/>
              <a:t>까사 델 </a:t>
            </a:r>
            <a:r>
              <a:rPr lang="ko-KR" altLang="en-US" b="1" dirty="0" err="1" smtClean="0"/>
              <a:t>돌체</a:t>
            </a:r>
            <a:r>
              <a:rPr lang="ko-KR" altLang="en-US" b="1" dirty="0" smtClean="0"/>
              <a:t> 루나 </a:t>
            </a:r>
            <a:r>
              <a:rPr lang="ko-KR" altLang="en-US" b="1" dirty="0" err="1" smtClean="0"/>
              <a:t>씨엘로</a:t>
            </a:r>
            <a:endParaRPr lang="ko-KR" altLang="en-US" b="1" dirty="0"/>
          </a:p>
        </p:txBody>
      </p:sp>
      <p:graphicFrame>
        <p:nvGraphicFramePr>
          <p:cNvPr id="31" name="표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4341065"/>
              </p:ext>
            </p:extLst>
          </p:nvPr>
        </p:nvGraphicFramePr>
        <p:xfrm>
          <a:off x="4547302" y="2601868"/>
          <a:ext cx="2782497" cy="10040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824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621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 smtClean="0">
                          <a:latin typeface="+mn-lt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latinLnBrk="1"/>
                      <a:r>
                        <a:rPr lang="en-US" altLang="ko-KR" sz="1100" b="0" dirty="0" smtClean="0">
                          <a:latin typeface="+mn-lt"/>
                          <a:ea typeface="Georgia" charset="0"/>
                          <a:cs typeface="Georgia" charset="0"/>
                        </a:rPr>
                        <a:t>7.0%</a:t>
                      </a:r>
                      <a:endParaRPr lang="en-US" altLang="ko-KR" sz="1100" b="0" dirty="0" smtClean="0">
                        <a:latin typeface="+mn-lt"/>
                        <a:ea typeface="Georgia" charset="0"/>
                        <a:cs typeface="Georgia" charset="0"/>
                      </a:endParaRPr>
                    </a:p>
                    <a:p>
                      <a:pPr latinLnBrk="1"/>
                      <a:endParaRPr lang="en-US" altLang="ko-KR" sz="1100" b="0" dirty="0" smtClean="0"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4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 smtClean="0">
                          <a:latin typeface="+mn-lt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100" b="0" dirty="0" err="1" smtClean="0">
                          <a:latin typeface="+mn-lt"/>
                          <a:ea typeface="Constantia" charset="0"/>
                          <a:cs typeface="Constantia" charset="0"/>
                        </a:rPr>
                        <a:t>Moscato</a:t>
                      </a:r>
                      <a:endParaRPr lang="en-US" altLang="ko-KR" sz="1100" b="0" dirty="0" smtClean="0">
                        <a:latin typeface="+mn-lt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2" name="그림 4" descr="텍스트, 클립아트이(가) 표시된 사진&#10;&#10;자동 생성된 설명">
            <a:extLst>
              <a:ext uri="{FF2B5EF4-FFF2-40B4-BE49-F238E27FC236}">
                <a16:creationId xmlns:a16="http://schemas.microsoft.com/office/drawing/2014/main" id="{B16908F2-12CF-48C6-BD23-72F60AABE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842" y="8244692"/>
            <a:ext cx="19494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41" t="1098" r="28004"/>
          <a:stretch/>
        </p:blipFill>
        <p:spPr>
          <a:xfrm>
            <a:off x="300549" y="1376160"/>
            <a:ext cx="1949938" cy="6082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60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5831</TotalTime>
  <Words>264</Words>
  <Application>Microsoft Office PowerPoint</Application>
  <PresentationFormat>화면 슬라이드 쇼(4:3)</PresentationFormat>
  <Paragraphs>32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맑은 고딕</vt:lpstr>
      <vt:lpstr>Arial</vt:lpstr>
      <vt:lpstr>Calibri</vt:lpstr>
      <vt:lpstr>Calibri Light</vt:lpstr>
      <vt:lpstr>Constantia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이서영 / Robin Rhee</dc:creator>
  <cp:lastModifiedBy>Songhyun Noah</cp:lastModifiedBy>
  <cp:revision>351</cp:revision>
  <dcterms:created xsi:type="dcterms:W3CDTF">2023-07-07T01:32:19Z</dcterms:created>
  <dcterms:modified xsi:type="dcterms:W3CDTF">2024-08-09T01:41:53Z</dcterms:modified>
</cp:coreProperties>
</file>