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0" r:id="rId2"/>
  </p:sldIdLst>
  <p:sldSz cx="9144000" cy="6858000" type="screen4x3"/>
  <p:notesSz cx="6858000" cy="9144000"/>
  <p:defaultTextStyle>
    <a:defPPr>
      <a:defRPr lang="ko-KR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352" autoAdjust="0"/>
  </p:normalViewPr>
  <p:slideViewPr>
    <p:cSldViewPr>
      <p:cViewPr>
        <p:scale>
          <a:sx n="400" d="100"/>
          <a:sy n="400" d="100"/>
        </p:scale>
        <p:origin x="288" y="-134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latinLnBrk="1" hangingPunct="1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latinLnBrk="1" hangingPunct="1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FDFFB22B-CE9E-4D2A-A92E-6CDFF96E02E9}" type="datetimeFigureOut">
              <a:rPr lang="ko-KR" altLang="en-US"/>
              <a:pPr>
                <a:defRPr/>
              </a:pPr>
              <a:t>2022-08-10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ko-KR" altLang="en-US" noProof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noProof="0"/>
              <a:t>마스터 텍스트 스타일을 편집합니다</a:t>
            </a:r>
          </a:p>
          <a:p>
            <a:pPr lvl="1"/>
            <a:r>
              <a:rPr lang="ko-KR" altLang="en-US" noProof="0"/>
              <a:t>둘째 수준</a:t>
            </a:r>
          </a:p>
          <a:p>
            <a:pPr lvl="2"/>
            <a:r>
              <a:rPr lang="ko-KR" altLang="en-US" noProof="0"/>
              <a:t>셋째 수준</a:t>
            </a:r>
          </a:p>
          <a:p>
            <a:pPr lvl="3"/>
            <a:r>
              <a:rPr lang="ko-KR" altLang="en-US" noProof="0"/>
              <a:t>넷째 수준</a:t>
            </a:r>
          </a:p>
          <a:p>
            <a:pPr lvl="4"/>
            <a:r>
              <a:rPr lang="ko-KR" altLang="en-US" noProof="0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latinLnBrk="1" hangingPunct="1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latinLnBrk="1" hangingPunct="1">
              <a:defRPr kumimoji="0" sz="12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>
              <a:defRPr/>
            </a:pPr>
            <a:fld id="{7ED83673-F8A4-48E3-9B68-AFDD0B391EB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  <p:sp>
        <p:nvSpPr>
          <p:cNvPr id="4100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311DA1F0-D057-43E9-AD26-4B0B652F8A3B}" type="slidenum">
              <a:rPr kumimoji="0" lang="ko-KR" altLang="en-US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pPr/>
              <a:t>1</a:t>
            </a:fld>
            <a:endParaRPr kumimoji="0" lang="ko-KR" altLang="en-US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AAAF4C-BCD3-494D-8822-AA2C7AF9EAE3}" type="datetimeFigureOut">
              <a:rPr lang="ko-KR" altLang="en-US"/>
              <a:pPr>
                <a:defRPr/>
              </a:pPr>
              <a:t>2022-08-10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E85DF8-931F-4669-BD0A-C8ED19B2D32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63995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E32D2C-1B7A-47F9-96C0-25E271244996}" type="datetimeFigureOut">
              <a:rPr lang="ko-KR" altLang="en-US"/>
              <a:pPr>
                <a:defRPr/>
              </a:pPr>
              <a:t>2022-08-10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A77FDE-6115-493F-914A-02F0012695C3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539050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B9B707-B0F1-499A-9547-36F112852770}" type="datetimeFigureOut">
              <a:rPr lang="ko-KR" altLang="en-US"/>
              <a:pPr>
                <a:defRPr/>
              </a:pPr>
              <a:t>2022-08-10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34A699-B9A1-47CF-A216-01AAD159743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66781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1C7757-9D30-4C9F-B2CE-56E38FE8FD60}" type="datetimeFigureOut">
              <a:rPr lang="ko-KR" altLang="en-US"/>
              <a:pPr>
                <a:defRPr/>
              </a:pPr>
              <a:t>2022-08-10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9648AE-3AED-4210-8C87-10592BCC6E7A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940625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8D23E2-A55E-4DCB-AFDF-D4E68DB0EAA5}" type="datetimeFigureOut">
              <a:rPr lang="ko-KR" altLang="en-US"/>
              <a:pPr>
                <a:defRPr/>
              </a:pPr>
              <a:t>2022-08-10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F863BA-AD01-49CE-AF46-E0A865E6E2C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701688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8CE1FF-94B5-4AD6-B058-C79D0218EF0D}" type="datetimeFigureOut">
              <a:rPr lang="ko-KR" altLang="en-US"/>
              <a:pPr>
                <a:defRPr/>
              </a:pPr>
              <a:t>2022-08-10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7C6D1F-46BA-48CA-8AC2-845427952F98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62017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286E49-834F-4240-A468-78B2916F0853}" type="datetimeFigureOut">
              <a:rPr lang="ko-KR" altLang="en-US"/>
              <a:pPr>
                <a:defRPr/>
              </a:pPr>
              <a:t>2022-08-10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624A52-6A37-4F0E-9F3A-1EA7FE32822D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99461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F15A5C-5B00-4719-B211-ECF74565E4B6}" type="datetimeFigureOut">
              <a:rPr lang="ko-KR" altLang="en-US"/>
              <a:pPr>
                <a:defRPr/>
              </a:pPr>
              <a:t>2022-08-10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993A59-2953-4D8B-8C16-69C3B03930E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623497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B1B0AD-2AC4-4D83-9F28-0F59F9DE9D11}" type="datetimeFigureOut">
              <a:rPr lang="ko-KR" altLang="en-US"/>
              <a:pPr>
                <a:defRPr/>
              </a:pPr>
              <a:t>2022-08-10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B54CB6-B274-4F71-8979-013CA07FC376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5745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BD5B21-C1DB-4104-B967-3373198E6051}" type="datetimeFigureOut">
              <a:rPr lang="ko-KR" altLang="en-US"/>
              <a:pPr>
                <a:defRPr/>
              </a:pPr>
              <a:t>2022-08-10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CCB275-CD8E-4A25-A187-BEFE0A24AA5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690461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D3F096-B84C-488E-9B23-2BCF47769691}" type="datetimeFigureOut">
              <a:rPr lang="ko-KR" altLang="en-US"/>
              <a:pPr>
                <a:defRPr/>
              </a:pPr>
              <a:t>2022-08-10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6AE965-231F-4A34-9396-9B78648C88EA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35482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027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latinLnBrk="1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DBFAA5EC-659D-4D64-AF47-F30DB8C6DE74}" type="datetimeFigureOut">
              <a:rPr lang="ko-KR" altLang="en-US"/>
              <a:pPr>
                <a:defRPr/>
              </a:pPr>
              <a:t>2022-08-10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latinLnBrk="1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latinLnBrk="1" hangingPunct="1">
              <a:defRPr kumimoji="0" sz="1200">
                <a:solidFill>
                  <a:srgbClr val="898989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>
              <a:defRPr/>
            </a:pPr>
            <a:fld id="{F39731C1-3307-41B6-A88B-43669086033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직선 연결선[R] 5"/>
          <p:cNvCxnSpPr/>
          <p:nvPr/>
        </p:nvCxnSpPr>
        <p:spPr>
          <a:xfrm>
            <a:off x="2293938" y="160338"/>
            <a:ext cx="0" cy="6534150"/>
          </a:xfrm>
          <a:prstGeom prst="line">
            <a:avLst/>
          </a:prstGeom>
          <a:ln>
            <a:solidFill>
              <a:schemeClr val="dk1">
                <a:shade val="95000"/>
                <a:satMod val="105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직선 연결선[R] 10"/>
          <p:cNvCxnSpPr/>
          <p:nvPr/>
        </p:nvCxnSpPr>
        <p:spPr>
          <a:xfrm flipH="1">
            <a:off x="2293938" y="1404938"/>
            <a:ext cx="6511925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52" name="텍스트 상자 17"/>
          <p:cNvSpPr txBox="1">
            <a:spLocks noChangeArrowheads="1"/>
          </p:cNvSpPr>
          <p:nvPr/>
        </p:nvSpPr>
        <p:spPr bwMode="auto">
          <a:xfrm>
            <a:off x="2355850" y="98425"/>
            <a:ext cx="4808538" cy="1142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33" tIns="40067" rIns="80133" bIns="40067">
            <a:spAutoFit/>
          </a:bodyPr>
          <a:lstStyle/>
          <a:p>
            <a:pPr eaLnBrk="1" latinLnBrk="1" hangingPunct="1">
              <a:lnSpc>
                <a:spcPct val="150000"/>
              </a:lnSpc>
              <a:defRPr/>
            </a:pPr>
            <a:r>
              <a:rPr kumimoji="0" lang="en-US" altLang="ko-KR" sz="1600" b="1" dirty="0">
                <a:latin typeface="Georgia" pitchFamily="18" charset="0"/>
                <a:ea typeface="맑은 고딕" pitchFamily="50" charset="-127"/>
              </a:rPr>
              <a:t>Marius</a:t>
            </a:r>
          </a:p>
          <a:p>
            <a:pPr eaLnBrk="1" latinLnBrk="1" hangingPunct="1">
              <a:lnSpc>
                <a:spcPct val="150000"/>
              </a:lnSpc>
              <a:defRPr/>
            </a:pPr>
            <a:r>
              <a:rPr kumimoji="0" lang="en-US" altLang="ko-KR" sz="1600" b="1" dirty="0" smtClean="0">
                <a:latin typeface="Georgia" pitchFamily="18" charset="0"/>
                <a:ea typeface="맑은 고딕" pitchFamily="50" charset="-127"/>
              </a:rPr>
              <a:t>Marius Roble</a:t>
            </a:r>
          </a:p>
          <a:p>
            <a:pPr eaLnBrk="1" latinLnBrk="1" hangingPunct="1">
              <a:lnSpc>
                <a:spcPct val="150000"/>
              </a:lnSpc>
              <a:defRPr/>
            </a:pPr>
            <a:r>
              <a:rPr kumimoji="0" lang="ko-KR" altLang="en-US" sz="1400" dirty="0" err="1" smtClean="0">
                <a:latin typeface="+mn-ea"/>
                <a:ea typeface="+mn-ea"/>
              </a:rPr>
              <a:t>마리우스</a:t>
            </a:r>
            <a:r>
              <a:rPr kumimoji="0" lang="ko-KR" altLang="en-US" sz="1400" dirty="0" smtClean="0">
                <a:latin typeface="+mn-ea"/>
                <a:ea typeface="+mn-ea"/>
              </a:rPr>
              <a:t> </a:t>
            </a:r>
            <a:r>
              <a:rPr kumimoji="0" lang="ko-KR" altLang="en-US" sz="1400" dirty="0" err="1" smtClean="0">
                <a:latin typeface="+mn-ea"/>
                <a:ea typeface="+mn-ea"/>
              </a:rPr>
              <a:t>로블</a:t>
            </a:r>
            <a:endParaRPr kumimoji="0" lang="en-US" altLang="ko-KR" sz="1400" dirty="0">
              <a:latin typeface="+mn-ea"/>
              <a:ea typeface="+mn-ea"/>
            </a:endParaRPr>
          </a:p>
        </p:txBody>
      </p:sp>
      <p:graphicFrame>
        <p:nvGraphicFramePr>
          <p:cNvPr id="19" name="표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4571744"/>
              </p:ext>
            </p:extLst>
          </p:nvPr>
        </p:nvGraphicFramePr>
        <p:xfrm>
          <a:off x="5045075" y="1292225"/>
          <a:ext cx="3848100" cy="6108700"/>
        </p:xfrm>
        <a:graphic>
          <a:graphicData uri="http://schemas.openxmlformats.org/drawingml/2006/table">
            <a:tbl>
              <a:tblPr/>
              <a:tblGrid>
                <a:gridCol w="3848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27055">
                <a:tc>
                  <a:txBody>
                    <a:bodyPr/>
                    <a:lstStyle>
                      <a:lvl1pPr defTabSz="736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defTabSz="736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defTabSz="736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defTabSz="736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defTabSz="736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defTabSz="736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defTabSz="736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defTabSz="736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defTabSz="736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7366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55289" marR="55289" marT="29317" marB="2931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97963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WINE </a:t>
                      </a:r>
                      <a:r>
                        <a:rPr kumimoji="0" lang="en-US" altLang="ko-K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MAKING</a:t>
                      </a: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프렌치와</a:t>
                      </a:r>
                      <a:r>
                        <a:rPr kumimoji="0" lang="ko-KR" altLang="en-US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아메리칸 오크</a:t>
                      </a:r>
                      <a:r>
                        <a:rPr kumimoji="0" lang="en-US" altLang="ko-KR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(300L) 3~4</a:t>
                      </a:r>
                      <a:r>
                        <a:rPr kumimoji="0" lang="ko-KR" altLang="en-US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개월 숙성 후 </a:t>
                      </a:r>
                      <a:r>
                        <a:rPr kumimoji="0" lang="ko-KR" altLang="en-US" sz="9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블랜딩</a:t>
                      </a:r>
                      <a:endParaRPr kumimoji="0" lang="en-US" altLang="ko-KR" sz="9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endParaRPr kumimoji="0" lang="en-US" altLang="ko-KR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endParaRPr kumimoji="0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TASTING NOTE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강렬한 체리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바이올렛 색조와 은은한 오크 풍미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숲속에서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나는 듯한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피톤치드의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상쾌한 향이 특징이다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.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미디엄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바디의 우아하고 부드러운 타닌이 숙성부케와의 잘 어우러져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모나스트렐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특유의 달콤한 느낌과 실크같은 질감을 준다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.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추천음식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: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캠핑이나 야외에서 하는 바비큐와 같이 신경을 많이 쓰지않아도 되는 육류</a:t>
                      </a: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5289" marR="55289" marT="29317" marB="2931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37481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COMMENT</a:t>
                      </a:r>
                      <a:endParaRPr kumimoji="0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ko-KR" altLang="en-US" sz="9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피케라스</a:t>
                      </a:r>
                      <a:r>
                        <a:rPr kumimoji="0" lang="en-US" altLang="ko-KR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(</a:t>
                      </a:r>
                      <a:r>
                        <a:rPr kumimoji="0" lang="ko-KR" altLang="en-US" sz="9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마리우스</a:t>
                      </a:r>
                      <a:r>
                        <a:rPr kumimoji="0" lang="en-US" altLang="ko-KR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)</a:t>
                      </a:r>
                      <a:r>
                        <a:rPr kumimoji="0" lang="ko-KR" altLang="en-US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는 </a:t>
                      </a:r>
                      <a:r>
                        <a:rPr kumimoji="0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1915</a:t>
                      </a:r>
                      <a:r>
                        <a:rPr kumimoji="0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년 증조부 루이스</a:t>
                      </a:r>
                      <a:r>
                        <a:rPr kumimoji="0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(Luis)</a:t>
                      </a:r>
                      <a:r>
                        <a:rPr kumimoji="0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가</a:t>
                      </a:r>
                      <a:r>
                        <a:rPr kumimoji="0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설립한 이래로 </a:t>
                      </a:r>
                      <a:r>
                        <a:rPr kumimoji="0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100</a:t>
                      </a:r>
                      <a:r>
                        <a:rPr kumimoji="0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년이 넘는 기간 동안 가족이 운영하고 있다</a:t>
                      </a:r>
                      <a:r>
                        <a:rPr kumimoji="0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“</a:t>
                      </a:r>
                      <a:r>
                        <a:rPr kumimoji="0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좋은 와인은 좋은 포도원에서 나온다</a:t>
                      </a:r>
                      <a:r>
                        <a:rPr kumimoji="0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.＂</a:t>
                      </a:r>
                      <a:r>
                        <a:rPr kumimoji="0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라는 철학을 가지고 포도나무의 관리</a:t>
                      </a:r>
                      <a:r>
                        <a:rPr kumimoji="0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, </a:t>
                      </a:r>
                      <a:r>
                        <a:rPr kumimoji="0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양조와 </a:t>
                      </a:r>
                      <a:r>
                        <a:rPr kumimoji="0" lang="ko-KR" altLang="en-US" sz="9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오크통</a:t>
                      </a:r>
                      <a:r>
                        <a:rPr kumimoji="0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 선택</a:t>
                      </a:r>
                      <a:r>
                        <a:rPr kumimoji="0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, </a:t>
                      </a:r>
                      <a:r>
                        <a:rPr kumimoji="0" lang="ko-KR" altLang="en-US" sz="9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병입과</a:t>
                      </a:r>
                      <a:r>
                        <a:rPr kumimoji="0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 라벨링까지 와인의 품질을 향상시키기 위해 끊임없이 노력하여 </a:t>
                      </a:r>
                      <a:r>
                        <a:rPr kumimoji="0" lang="ko-KR" altLang="en-US" sz="9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알만사</a:t>
                      </a:r>
                      <a:r>
                        <a:rPr kumimoji="0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(</a:t>
                      </a:r>
                      <a:r>
                        <a:rPr kumimoji="0" lang="en-US" altLang="ko-KR" sz="9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Almansa</a:t>
                      </a:r>
                      <a:r>
                        <a:rPr kumimoji="0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) </a:t>
                      </a:r>
                      <a:r>
                        <a:rPr kumimoji="0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지역의 독특한 정체성을 가진 와인으로 생산하고 있다</a:t>
                      </a:r>
                      <a:r>
                        <a:rPr kumimoji="0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. </a:t>
                      </a:r>
                      <a:r>
                        <a:rPr kumimoji="0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또한 </a:t>
                      </a:r>
                      <a:r>
                        <a:rPr kumimoji="0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4</a:t>
                      </a:r>
                      <a:r>
                        <a:rPr kumimoji="0" lang="ko-KR" altLang="en-US" sz="9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대째</a:t>
                      </a:r>
                      <a:r>
                        <a:rPr kumimoji="0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 생산하는 모든 와인에 </a:t>
                      </a:r>
                      <a:r>
                        <a:rPr kumimoji="0" lang="ko-KR" altLang="en-US" sz="9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알만사</a:t>
                      </a:r>
                      <a:r>
                        <a:rPr kumimoji="0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지역의 토착 포도 품종을 사용하여 와인을 현대적이고 우아하게 표현하고 있다</a:t>
                      </a:r>
                      <a:r>
                        <a:rPr kumimoji="0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. 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ko-KR" altLang="en-US" sz="9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피케라스가</a:t>
                      </a:r>
                      <a:r>
                        <a:rPr kumimoji="0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 어떻게 시작되었는지 어떤 목표를 가지고 있었는지를 잃지 않으며 노력하고 선조의 정신을 이어가고 있다</a:t>
                      </a:r>
                      <a:r>
                        <a:rPr kumimoji="0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. </a:t>
                      </a:r>
                      <a:r>
                        <a:rPr kumimoji="0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하지만 과거에 얽매이지 않기 위해 새로운 기술을 도입하고</a:t>
                      </a:r>
                      <a:r>
                        <a:rPr kumimoji="0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,</a:t>
                      </a:r>
                      <a:r>
                        <a:rPr kumimoji="0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 젊은 세대와 시장의 변화에 민감하여 </a:t>
                      </a:r>
                      <a:r>
                        <a:rPr kumimoji="0" lang="ko-KR" altLang="en-US" sz="9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트렌드한</a:t>
                      </a:r>
                      <a:r>
                        <a:rPr kumimoji="0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 와인으로 거듭나고 있다</a:t>
                      </a:r>
                      <a:r>
                        <a:rPr kumimoji="0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ko-KR" altLang="en-US" sz="9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와이너리는</a:t>
                      </a:r>
                      <a:r>
                        <a:rPr kumimoji="0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 친환경으로 운영된다</a:t>
                      </a:r>
                      <a:r>
                        <a:rPr kumimoji="0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.</a:t>
                      </a:r>
                      <a:r>
                        <a:rPr kumimoji="0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ko-KR" altLang="en-US" sz="9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와이너리</a:t>
                      </a:r>
                      <a:r>
                        <a:rPr kumimoji="0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 지붕 전체에 태양광 패널을 설치하여 전기를 직접 생산하여 사용하고</a:t>
                      </a:r>
                      <a:r>
                        <a:rPr kumimoji="0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, </a:t>
                      </a:r>
                      <a:r>
                        <a:rPr kumimoji="0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가벼운 병</a:t>
                      </a:r>
                      <a:r>
                        <a:rPr kumimoji="0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, </a:t>
                      </a:r>
                      <a:r>
                        <a:rPr kumimoji="0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재활용 종이 사용</a:t>
                      </a:r>
                      <a:r>
                        <a:rPr kumimoji="0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, </a:t>
                      </a:r>
                      <a:r>
                        <a:rPr kumimoji="0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특히 모든 와인을 </a:t>
                      </a:r>
                      <a:r>
                        <a:rPr kumimoji="0" lang="ko-KR" altLang="en-US" sz="9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유기농법으로</a:t>
                      </a:r>
                      <a:r>
                        <a:rPr kumimoji="0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 재배</a:t>
                      </a:r>
                      <a:r>
                        <a:rPr kumimoji="0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, </a:t>
                      </a:r>
                      <a:r>
                        <a:rPr kumimoji="0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생산하고 있다</a:t>
                      </a:r>
                      <a:r>
                        <a:rPr kumimoji="0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. </a:t>
                      </a:r>
                      <a:endParaRPr kumimoji="0" lang="en-US" altLang="ko-KR" sz="9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5289" marR="55289" marT="29317" marB="2931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6201">
                <a:tc>
                  <a:txBody>
                    <a:bodyPr/>
                    <a:lstStyle>
                      <a:lvl1pPr marL="120650" indent="-120650" defTabSz="736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defTabSz="736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defTabSz="736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defTabSz="736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defTabSz="736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defTabSz="736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defTabSz="736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defTabSz="736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defTabSz="736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120650" marR="0" lvl="0" indent="-120650" algn="l" defTabSz="7366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55289" marR="55289" marT="29317" marB="2931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0" name="표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221159"/>
              </p:ext>
            </p:extLst>
          </p:nvPr>
        </p:nvGraphicFramePr>
        <p:xfrm>
          <a:off x="2432050" y="1476375"/>
          <a:ext cx="2790825" cy="5600699"/>
        </p:xfrm>
        <a:graphic>
          <a:graphicData uri="http://schemas.openxmlformats.org/drawingml/2006/table">
            <a:tbl>
              <a:tblPr/>
              <a:tblGrid>
                <a:gridCol w="25701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06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91007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맑은 고딕" pitchFamily="50" charset="-127"/>
                        </a:rPr>
                        <a:t>REGION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맑은 고딕" pitchFamily="50" charset="-127"/>
                        </a:rPr>
                        <a:t>Almansa</a:t>
                      </a: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맑은 고딕" pitchFamily="50" charset="-127"/>
                        </a:rPr>
                        <a:t>, Spain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oper Black" pitchFamily="18" charset="0"/>
                        <a:ea typeface="굴림" pitchFamily="50" charset="-127"/>
                      </a:endParaRPr>
                    </a:p>
                  </a:txBody>
                  <a:tcPr marL="78182" marR="78182" marT="41487" marB="4148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7697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맑은 고딕" pitchFamily="50" charset="-127"/>
                          <a:cs typeface="Times New Roman" pitchFamily="18" charset="0"/>
                        </a:rPr>
                        <a:t>TYPE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Red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itchFamily="18" charset="0"/>
                        <a:ea typeface="맑은 고딕" pitchFamily="50" charset="-127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oper Black" pitchFamily="18" charset="0"/>
                        <a:ea typeface="맑은 고딕" pitchFamily="50" charset="-127"/>
                        <a:cs typeface="Times New Roman" pitchFamily="18" charset="0"/>
                      </a:endParaRPr>
                    </a:p>
                  </a:txBody>
                  <a:tcPr marL="78182" marR="78182" marT="41487" marB="4148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1007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맑은 고딕" pitchFamily="50" charset="-127"/>
                        </a:rPr>
                        <a:t>ALCOHOL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맑은 고딕" pitchFamily="50" charset="-127"/>
                        </a:rPr>
                        <a:t>14.5%</a:t>
                      </a: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itchFamily="18" charset="0"/>
                        <a:ea typeface="맑은 고딕" pitchFamily="50" charset="-127"/>
                      </a:endParaRPr>
                    </a:p>
                  </a:txBody>
                  <a:tcPr marL="78182" marR="78182" marT="41487" marB="4148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88907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맑은 고딕" pitchFamily="50" charset="-127"/>
                        </a:rPr>
                        <a:t>VARIETY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+mn-ea"/>
                          <a:cs typeface="+mn-cs"/>
                        </a:rPr>
                        <a:t>50% </a:t>
                      </a:r>
                      <a:r>
                        <a:rPr kumimoji="0" lang="en-US" altLang="ko-KR" sz="11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+mn-ea"/>
                          <a:cs typeface="+mn-cs"/>
                        </a:rPr>
                        <a:t>Monastrell</a:t>
                      </a:r>
                      <a:endParaRPr kumimoji="0" lang="en-US" altLang="ko-KR" sz="11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+mn-ea"/>
                          <a:cs typeface="+mn-cs"/>
                        </a:rPr>
                        <a:t>50% </a:t>
                      </a:r>
                      <a:r>
                        <a:rPr kumimoji="0" lang="en-US" altLang="ko-KR" sz="11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+mn-ea"/>
                          <a:cs typeface="+mn-cs"/>
                        </a:rPr>
                        <a:t>Grenacha</a:t>
                      </a:r>
                      <a:endParaRPr kumimoji="0" lang="en-US" altLang="ko-KR" sz="11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itchFamily="18" charset="0"/>
                        <a:ea typeface="맑은 고딕" pitchFamily="50" charset="-127"/>
                        <a:cs typeface="+mn-cs"/>
                      </a:endParaRPr>
                    </a:p>
                  </a:txBody>
                  <a:tcPr marL="78182" marR="78182" marT="41487" marB="4148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340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+mn-ea"/>
                          <a:cs typeface="+mn-cs"/>
                        </a:rPr>
                        <a:t>AWARD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ko-KR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+mn-ea"/>
                          <a:cs typeface="+mn-cs"/>
                        </a:rPr>
                        <a:t>Berliner Wein Trophy-Gold</a:t>
                      </a:r>
                      <a:endParaRPr kumimoji="0" lang="fr-FR" altLang="ko-KR" sz="11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+mn-ea"/>
                          <a:cs typeface="+mn-cs"/>
                        </a:rPr>
                        <a:t>Mundus </a:t>
                      </a:r>
                      <a:r>
                        <a:rPr kumimoji="0" lang="en-US" altLang="ko-KR" sz="11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+mn-ea"/>
                          <a:cs typeface="+mn-cs"/>
                        </a:rPr>
                        <a:t>Vini</a:t>
                      </a:r>
                      <a:r>
                        <a:rPr kumimoji="0" lang="en-US" altLang="ko-KR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+mn-ea"/>
                          <a:cs typeface="+mn-cs"/>
                        </a:rPr>
                        <a:t> - Silver</a:t>
                      </a:r>
                    </a:p>
                  </a:txBody>
                  <a:tcPr marL="78182" marR="78182" marT="41487" marB="4148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/>
                        <a:ea typeface="American Typewriter"/>
                        <a:cs typeface="American Typewriter"/>
                      </a:endParaRPr>
                    </a:p>
                  </a:txBody>
                  <a:tcPr marL="78182" marR="78182" marT="41487" marB="4148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279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맑은 고딕" pitchFamily="50" charset="-127"/>
                      </a:endParaRPr>
                    </a:p>
                  </a:txBody>
                  <a:tcPr marL="78182" marR="78182" marT="41487" marB="4148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/>
                        <a:ea typeface="American Typewriter"/>
                        <a:cs typeface="American Typewriter"/>
                      </a:endParaRPr>
                    </a:p>
                  </a:txBody>
                  <a:tcPr marL="78182" marR="78182" marT="41487" marB="4148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25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맑은 고딕" pitchFamily="50" charset="-127"/>
                      </a:endParaRPr>
                    </a:p>
                  </a:txBody>
                  <a:tcPr marL="78182" marR="78182" marT="41487" marB="4148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8182" marR="78182" marT="41487" marB="4148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25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맑은 고딕" pitchFamily="50" charset="-127"/>
                      </a:endParaRPr>
                    </a:p>
                  </a:txBody>
                  <a:tcPr marL="78182" marR="78182" marT="41487" marB="4148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/>
                        <a:ea typeface="American Typewriter"/>
                        <a:cs typeface="American Typewriter"/>
                      </a:endParaRPr>
                    </a:p>
                  </a:txBody>
                  <a:tcPr marL="78182" marR="78182" marT="41487" marB="4148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cxnSp>
        <p:nvCxnSpPr>
          <p:cNvPr id="24" name="직선 연결선[R] 23"/>
          <p:cNvCxnSpPr/>
          <p:nvPr/>
        </p:nvCxnSpPr>
        <p:spPr>
          <a:xfrm flipH="1">
            <a:off x="2293938" y="6105525"/>
            <a:ext cx="6511925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4" name="표 13"/>
          <p:cNvGraphicFramePr>
            <a:graphicFrameLocks noGrp="1"/>
          </p:cNvGraphicFramePr>
          <p:nvPr/>
        </p:nvGraphicFramePr>
        <p:xfrm>
          <a:off x="214313" y="5903913"/>
          <a:ext cx="928687" cy="88265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86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2781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ACIDITY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0" marR="78190" marT="41467" marB="41467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508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SWEETNESS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0" marR="78190" marT="41467" marB="4146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4854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BODY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0" marR="78190" marT="41467" marB="4146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508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FINISH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0" marR="78190" marT="41467" marB="41467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5" name="직사각형 14"/>
          <p:cNvSpPr/>
          <p:nvPr/>
        </p:nvSpPr>
        <p:spPr>
          <a:xfrm>
            <a:off x="1000125" y="5975350"/>
            <a:ext cx="142875" cy="46038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1428750" y="5975350"/>
            <a:ext cx="142875" cy="46038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18" name="직사각형 17"/>
          <p:cNvSpPr/>
          <p:nvPr/>
        </p:nvSpPr>
        <p:spPr>
          <a:xfrm>
            <a:off x="1643063" y="5975350"/>
            <a:ext cx="142875" cy="46038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1" name="직사각형 20"/>
          <p:cNvSpPr/>
          <p:nvPr/>
        </p:nvSpPr>
        <p:spPr>
          <a:xfrm>
            <a:off x="1857375" y="5975350"/>
            <a:ext cx="142875" cy="46038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2" name="직사각형 21"/>
          <p:cNvSpPr/>
          <p:nvPr/>
        </p:nvSpPr>
        <p:spPr>
          <a:xfrm>
            <a:off x="1000125" y="6215063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1214438" y="6215063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5" name="직사각형 24"/>
          <p:cNvSpPr/>
          <p:nvPr/>
        </p:nvSpPr>
        <p:spPr>
          <a:xfrm>
            <a:off x="1428750" y="6215063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6" name="직사각형 25"/>
          <p:cNvSpPr/>
          <p:nvPr/>
        </p:nvSpPr>
        <p:spPr>
          <a:xfrm>
            <a:off x="1643063" y="6215063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7" name="직사각형 26"/>
          <p:cNvSpPr/>
          <p:nvPr/>
        </p:nvSpPr>
        <p:spPr>
          <a:xfrm>
            <a:off x="1857375" y="6215063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8" name="직사각형 27"/>
          <p:cNvSpPr/>
          <p:nvPr/>
        </p:nvSpPr>
        <p:spPr>
          <a:xfrm>
            <a:off x="1000125" y="6429375"/>
            <a:ext cx="142875" cy="46038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9" name="직사각형 28"/>
          <p:cNvSpPr/>
          <p:nvPr/>
        </p:nvSpPr>
        <p:spPr>
          <a:xfrm>
            <a:off x="1214438" y="6429375"/>
            <a:ext cx="142875" cy="46038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32" name="직사각형 31"/>
          <p:cNvSpPr/>
          <p:nvPr/>
        </p:nvSpPr>
        <p:spPr>
          <a:xfrm>
            <a:off x="1857375" y="6429375"/>
            <a:ext cx="142875" cy="46038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33" name="직사각형 32"/>
          <p:cNvSpPr/>
          <p:nvPr/>
        </p:nvSpPr>
        <p:spPr>
          <a:xfrm>
            <a:off x="1000125" y="6643688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34" name="직사각형 33"/>
          <p:cNvSpPr/>
          <p:nvPr/>
        </p:nvSpPr>
        <p:spPr>
          <a:xfrm>
            <a:off x="1214438" y="6643688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37" name="직사각형 36"/>
          <p:cNvSpPr/>
          <p:nvPr/>
        </p:nvSpPr>
        <p:spPr>
          <a:xfrm>
            <a:off x="1857375" y="6643688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pic>
        <p:nvPicPr>
          <p:cNvPr id="312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1475" y="455613"/>
            <a:ext cx="7858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그림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9037" y="6055325"/>
            <a:ext cx="794138" cy="794138"/>
          </a:xfrm>
          <a:prstGeom prst="rect">
            <a:avLst/>
          </a:prstGeom>
        </p:spPr>
      </p:pic>
      <p:sp>
        <p:nvSpPr>
          <p:cNvPr id="36" name="직사각형 35"/>
          <p:cNvSpPr/>
          <p:nvPr/>
        </p:nvSpPr>
        <p:spPr>
          <a:xfrm>
            <a:off x="1212850" y="5977979"/>
            <a:ext cx="142875" cy="46038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44" name="직사각형 43"/>
          <p:cNvSpPr/>
          <p:nvPr/>
        </p:nvSpPr>
        <p:spPr>
          <a:xfrm>
            <a:off x="1644649" y="6429375"/>
            <a:ext cx="142875" cy="46038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45" name="직사각형 44"/>
          <p:cNvSpPr/>
          <p:nvPr/>
        </p:nvSpPr>
        <p:spPr>
          <a:xfrm>
            <a:off x="1644648" y="6643687"/>
            <a:ext cx="142875" cy="46038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528494"/>
            <a:ext cx="1999778" cy="5437703"/>
          </a:xfrm>
          <a:prstGeom prst="rect">
            <a:avLst/>
          </a:prstGeom>
        </p:spPr>
      </p:pic>
      <p:sp>
        <p:nvSpPr>
          <p:cNvPr id="38" name="직사각형 37"/>
          <p:cNvSpPr/>
          <p:nvPr/>
        </p:nvSpPr>
        <p:spPr>
          <a:xfrm>
            <a:off x="1432718" y="6429375"/>
            <a:ext cx="142875" cy="46038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40" name="직사각형 39"/>
          <p:cNvSpPr/>
          <p:nvPr/>
        </p:nvSpPr>
        <p:spPr>
          <a:xfrm>
            <a:off x="1435101" y="6643687"/>
            <a:ext cx="142875" cy="46038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5580</TotalTime>
  <Words>238</Words>
  <Application>Microsoft Office PowerPoint</Application>
  <PresentationFormat>화면 슬라이드 쇼(4:3)</PresentationFormat>
  <Paragraphs>34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10" baseType="lpstr">
      <vt:lpstr>American Typewriter</vt:lpstr>
      <vt:lpstr>굴림</vt:lpstr>
      <vt:lpstr>맑은 고딕</vt:lpstr>
      <vt:lpstr>Arial</vt:lpstr>
      <vt:lpstr>Constantia</vt:lpstr>
      <vt:lpstr>Cooper Black</vt:lpstr>
      <vt:lpstr>Georgia</vt:lpstr>
      <vt:lpstr>Times New Roman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Yuna</dc:creator>
  <cp:lastModifiedBy>임채희</cp:lastModifiedBy>
  <cp:revision>192</cp:revision>
  <dcterms:created xsi:type="dcterms:W3CDTF">2019-03-22T07:50:06Z</dcterms:created>
  <dcterms:modified xsi:type="dcterms:W3CDTF">2022-08-10T04:58:00Z</dcterms:modified>
</cp:coreProperties>
</file>