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2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76" autoAdjust="0"/>
    <p:restoredTop sz="95366" autoAdjust="0"/>
  </p:normalViewPr>
  <p:slideViewPr>
    <p:cSldViewPr snapToGrid="0">
      <p:cViewPr>
        <p:scale>
          <a:sx n="100" d="100"/>
          <a:sy n="100" d="100"/>
        </p:scale>
        <p:origin x="3096" y="-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58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07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23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40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13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79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3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89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28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23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2CD45-B8D0-42D5-8216-472255F4A7BD}" type="datetimeFigureOut">
              <a:rPr lang="ko-KR" altLang="en-US" smtClean="0"/>
              <a:t>2024-10-17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4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027125"/>
              </p:ext>
            </p:extLst>
          </p:nvPr>
        </p:nvGraphicFramePr>
        <p:xfrm>
          <a:off x="2504926" y="2234152"/>
          <a:ext cx="2736147" cy="43210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361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Veneto</a:t>
                      </a:r>
                      <a:r>
                        <a:rPr lang="it-IT" altLang="ko-KR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, </a:t>
                      </a:r>
                      <a:r>
                        <a:rPr lang="it-IT" altLang="ko-KR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Italy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+mn-lt"/>
                          <a:ea typeface="Georgia" charset="0"/>
                          <a:cs typeface="Georgia" charset="0"/>
                        </a:rPr>
                        <a:t>Sparkling</a:t>
                      </a:r>
                    </a:p>
                    <a:p>
                      <a:pPr latinLnBrk="1"/>
                      <a:endParaRPr lang="en-US" altLang="ko-KR" sz="1100" b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21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+mn-lt"/>
                          <a:ea typeface="Georgia" charset="0"/>
                          <a:cs typeface="Georgia" charset="0"/>
                        </a:rPr>
                        <a:t>11%</a:t>
                      </a:r>
                      <a:endParaRPr lang="en-US" altLang="ko-KR" sz="1100" b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100" b="0" dirty="0" err="1" smtClean="0">
                          <a:latin typeface="+mn-lt"/>
                          <a:ea typeface="Constantia" charset="0"/>
                          <a:cs typeface="Constantia" charset="0"/>
                        </a:rPr>
                        <a:t>Glera</a:t>
                      </a:r>
                      <a:r>
                        <a:rPr lang="en-US" altLang="ko-KR" sz="1100" b="0" baseline="0" dirty="0" smtClean="0">
                          <a:latin typeface="+mn-lt"/>
                          <a:ea typeface="Constantia" charset="0"/>
                          <a:cs typeface="Constantia" charset="0"/>
                        </a:rPr>
                        <a:t> 100%</a:t>
                      </a: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latinLnBrk="1"/>
                      <a:endParaRPr lang="it-IT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7877">
                <a:tc>
                  <a:txBody>
                    <a:bodyPr/>
                    <a:lstStyle/>
                    <a:p>
                      <a:pPr latinLnBrk="1"/>
                      <a:endParaRPr lang="en-US" altLang="ko-KR" sz="1100" b="0" i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93738963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480975"/>
              </p:ext>
            </p:extLst>
          </p:nvPr>
        </p:nvGraphicFramePr>
        <p:xfrm>
          <a:off x="4368352" y="2234152"/>
          <a:ext cx="2367581" cy="30331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7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525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 smtClean="0">
                          <a:latin typeface="+mn-lt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스틸탱크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숙성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0001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 smtClean="0">
                          <a:latin typeface="+mn-lt"/>
                          <a:ea typeface="Georgia" charset="0"/>
                          <a:cs typeface="Georgia" charset="0"/>
                        </a:rPr>
                        <a:t> NOTE</a:t>
                      </a:r>
                      <a:endParaRPr lang="ko-KR" altLang="en-US" sz="900" dirty="0" smtClean="0"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아주 깨끗한 노란색과 복숭아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사과의 신선함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브리오슈와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 같은 버터의 아로마가 조화롭게 생기 있고 입안에서 기분 좋게 상쾌하며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과즙이 풍부한 배와 하얀 복숭아 힌트로 마무리 된다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추천 음식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에피타이져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수프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리조또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구운생선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샐러드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4316">
                <a:tc>
                  <a:txBody>
                    <a:bodyPr/>
                    <a:lstStyle/>
                    <a:p>
                      <a:pPr algn="just"/>
                      <a:endParaRPr lang="en-US" altLang="ko-KR" sz="1100" dirty="0">
                        <a:latin typeface="+mn-lt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2879494608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0" y="290552"/>
            <a:ext cx="6858000" cy="29938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595" y="8414739"/>
            <a:ext cx="729476" cy="740984"/>
          </a:xfrm>
          <a:prstGeom prst="rect">
            <a:avLst/>
          </a:prstGeom>
        </p:spPr>
      </p:pic>
      <p:graphicFrame>
        <p:nvGraphicFramePr>
          <p:cNvPr id="16" name="표 15"/>
          <p:cNvGraphicFramePr>
            <a:graphicFrameLocks noGrp="1"/>
          </p:cNvGraphicFramePr>
          <p:nvPr>
            <p:extLst/>
          </p:nvPr>
        </p:nvGraphicFramePr>
        <p:xfrm>
          <a:off x="346824" y="771898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1132642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1989898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132642" y="8030454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1561270" y="803045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775584" y="803045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989898" y="803045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7" name="직사각형 26"/>
          <p:cNvSpPr/>
          <p:nvPr/>
        </p:nvSpPr>
        <p:spPr>
          <a:xfrm>
            <a:off x="1132642" y="824469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346956" y="8244692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2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134695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561270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-1" y="290554"/>
            <a:ext cx="2326512" cy="2993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1561270" y="8244692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1346956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1987476" y="8244692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53" name="직사각형 52"/>
          <p:cNvSpPr/>
          <p:nvPr/>
        </p:nvSpPr>
        <p:spPr>
          <a:xfrm>
            <a:off x="1987476" y="8458928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1348409" y="803045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6" name="직사각형 35"/>
          <p:cNvSpPr/>
          <p:nvPr/>
        </p:nvSpPr>
        <p:spPr>
          <a:xfrm>
            <a:off x="1561270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/>
          <p:cNvSpPr/>
          <p:nvPr/>
        </p:nvSpPr>
        <p:spPr>
          <a:xfrm>
            <a:off x="1774373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2" name="직사각형 41"/>
          <p:cNvSpPr/>
          <p:nvPr/>
        </p:nvSpPr>
        <p:spPr>
          <a:xfrm>
            <a:off x="1774373" y="8454123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1774373" y="8244692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2438789" y="792218"/>
            <a:ext cx="3607078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 dirty="0" err="1" smtClean="0"/>
              <a:t>DeAgeli</a:t>
            </a:r>
            <a:r>
              <a:rPr lang="en-US" altLang="ko-KR" b="1" dirty="0" smtClean="0"/>
              <a:t> </a:t>
            </a:r>
            <a:endParaRPr lang="en-US" altLang="ko-KR" b="1" dirty="0"/>
          </a:p>
          <a:p>
            <a:pPr>
              <a:lnSpc>
                <a:spcPct val="150000"/>
              </a:lnSpc>
              <a:defRPr/>
            </a:pPr>
            <a:r>
              <a:rPr lang="en-US" altLang="ko-KR" b="1" dirty="0" err="1" smtClean="0"/>
              <a:t>Milesimato</a:t>
            </a:r>
            <a:r>
              <a:rPr lang="en-US" altLang="ko-KR" b="1" dirty="0" smtClean="0"/>
              <a:t> Extra Dry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 err="1" smtClean="0"/>
              <a:t>데안젤리</a:t>
            </a:r>
            <a:r>
              <a:rPr lang="ko-KR" altLang="en-US" sz="1600" b="1" dirty="0" smtClean="0"/>
              <a:t> </a:t>
            </a:r>
            <a:r>
              <a:rPr lang="ko-KR" altLang="en-US" sz="1600" b="1" dirty="0" err="1" smtClean="0"/>
              <a:t>밀레지마토</a:t>
            </a:r>
            <a:r>
              <a:rPr lang="ko-KR" altLang="en-US" sz="1600" b="1" dirty="0" smtClean="0"/>
              <a:t> 엑스트라 드라이</a:t>
            </a:r>
            <a:endParaRPr lang="ko-KR" altLang="en-US" sz="16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2504926" y="6399222"/>
            <a:ext cx="393192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altLang="ko-KR" sz="1100" b="1" dirty="0" smtClean="0">
                <a:ea typeface="Constantia" charset="0"/>
                <a:cs typeface="Constantia" charset="0"/>
              </a:rPr>
              <a:t>COMMENT</a:t>
            </a:r>
          </a:p>
          <a:p>
            <a:pPr fontAlgn="t"/>
            <a:endParaRPr lang="en-US" altLang="ko-KR" sz="900" b="1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r>
              <a:rPr lang="ko-KR" altLang="en-US" sz="900" dirty="0" err="1">
                <a:solidFill>
                  <a:srgbClr val="0F1111"/>
                </a:solidFill>
                <a:latin typeface="Arial" panose="020B0604020202020204" pitchFamily="34" charset="0"/>
              </a:rPr>
              <a:t>베네토</a:t>
            </a:r>
            <a:r>
              <a:rPr lang="ko-KR" altLang="en-US" sz="900" dirty="0">
                <a:solidFill>
                  <a:srgbClr val="0F1111"/>
                </a:solidFill>
                <a:latin typeface="Arial" panose="020B0604020202020204" pitchFamily="34" charset="0"/>
              </a:rPr>
              <a:t> </a:t>
            </a:r>
            <a:r>
              <a:rPr lang="en-US" altLang="ko-KR" sz="900" dirty="0">
                <a:solidFill>
                  <a:srgbClr val="0F1111"/>
                </a:solidFill>
                <a:latin typeface="Arial" panose="020B0604020202020204" pitchFamily="34" charset="0"/>
              </a:rPr>
              <a:t>(Veneto) </a:t>
            </a:r>
            <a:r>
              <a:rPr lang="ko-KR" altLang="en-US" sz="900" dirty="0">
                <a:solidFill>
                  <a:srgbClr val="0F1111"/>
                </a:solidFill>
                <a:latin typeface="Arial" panose="020B0604020202020204" pitchFamily="34" charset="0"/>
              </a:rPr>
              <a:t>지역의 전형적인 </a:t>
            </a:r>
            <a:r>
              <a:rPr lang="ko-KR" altLang="en-US" sz="900" dirty="0" smtClean="0">
                <a:solidFill>
                  <a:srgbClr val="0F1111"/>
                </a:solidFill>
                <a:latin typeface="Arial" panose="020B0604020202020204" pitchFamily="34" charset="0"/>
              </a:rPr>
              <a:t>와인을 생산하는 </a:t>
            </a:r>
            <a:r>
              <a:rPr lang="ko-KR" altLang="en-US" sz="900" dirty="0">
                <a:solidFill>
                  <a:srgbClr val="0F1111"/>
                </a:solidFill>
                <a:latin typeface="Arial" panose="020B0604020202020204" pitchFamily="34" charset="0"/>
              </a:rPr>
              <a:t>생산자로</a:t>
            </a:r>
            <a:r>
              <a:rPr lang="en-US" altLang="ko-KR" sz="900" dirty="0">
                <a:solidFill>
                  <a:srgbClr val="0F1111"/>
                </a:solidFill>
                <a:latin typeface="Arial" panose="020B0604020202020204" pitchFamily="34" charset="0"/>
              </a:rPr>
              <a:t>, </a:t>
            </a:r>
            <a:r>
              <a:rPr lang="ko-KR" altLang="en-US" sz="900" dirty="0">
                <a:solidFill>
                  <a:srgbClr val="0F1111"/>
                </a:solidFill>
                <a:latin typeface="Arial" panose="020B0604020202020204" pitchFamily="34" charset="0"/>
              </a:rPr>
              <a:t>고전적이고 단순하며 </a:t>
            </a:r>
            <a:r>
              <a:rPr lang="ko-KR" altLang="en-US" sz="900" dirty="0" smtClean="0">
                <a:solidFill>
                  <a:srgbClr val="0F1111"/>
                </a:solidFill>
                <a:latin typeface="Arial" panose="020B0604020202020204" pitchFamily="34" charset="0"/>
              </a:rPr>
              <a:t>신선하고 </a:t>
            </a:r>
            <a:r>
              <a:rPr lang="ko-KR" altLang="en-US" sz="900" dirty="0">
                <a:solidFill>
                  <a:srgbClr val="0F1111"/>
                </a:solidFill>
                <a:latin typeface="Arial" panose="020B0604020202020204" pitchFamily="34" charset="0"/>
              </a:rPr>
              <a:t>조화로운 풍미와 완벽한 균형</a:t>
            </a:r>
            <a:r>
              <a:rPr lang="en-US" altLang="ko-KR" sz="900" dirty="0">
                <a:solidFill>
                  <a:srgbClr val="0F1111"/>
                </a:solidFill>
                <a:latin typeface="Arial" panose="020B0604020202020204" pitchFamily="34" charset="0"/>
              </a:rPr>
              <a:t>, </a:t>
            </a:r>
            <a:r>
              <a:rPr lang="ko-KR" altLang="en-US" sz="900" dirty="0">
                <a:solidFill>
                  <a:srgbClr val="0F1111"/>
                </a:solidFill>
                <a:latin typeface="Arial" panose="020B0604020202020204" pitchFamily="34" charset="0"/>
              </a:rPr>
              <a:t>모든 경우에 적합한 매우 </a:t>
            </a:r>
            <a:r>
              <a:rPr lang="ko-KR" altLang="en-US" sz="900" dirty="0" err="1" smtClean="0">
                <a:solidFill>
                  <a:srgbClr val="0F1111"/>
                </a:solidFill>
                <a:latin typeface="Arial" panose="020B0604020202020204" pitchFamily="34" charset="0"/>
              </a:rPr>
              <a:t>군더더기없는</a:t>
            </a:r>
            <a:r>
              <a:rPr lang="ko-KR" altLang="en-US" sz="900" dirty="0" smtClean="0">
                <a:solidFill>
                  <a:srgbClr val="0F1111"/>
                </a:solidFill>
                <a:latin typeface="Arial" panose="020B0604020202020204" pitchFamily="34" charset="0"/>
              </a:rPr>
              <a:t> 제품들을 생산합니다</a:t>
            </a:r>
            <a:r>
              <a:rPr lang="en-US" altLang="ko-KR" sz="900" dirty="0">
                <a:solidFill>
                  <a:srgbClr val="0F1111"/>
                </a:solidFill>
                <a:latin typeface="Arial" panose="020B0604020202020204" pitchFamily="34" charset="0"/>
              </a:rPr>
              <a:t>. </a:t>
            </a:r>
            <a:r>
              <a:rPr lang="ko-KR" altLang="en-US" sz="900" dirty="0" smtClean="0">
                <a:solidFill>
                  <a:srgbClr val="0F1111"/>
                </a:solidFill>
                <a:latin typeface="Arial" panose="020B0604020202020204" pitchFamily="34" charset="0"/>
              </a:rPr>
              <a:t>바다에 </a:t>
            </a:r>
            <a:r>
              <a:rPr lang="ko-KR" altLang="en-US" sz="900" dirty="0">
                <a:solidFill>
                  <a:srgbClr val="0F1111"/>
                </a:solidFill>
                <a:latin typeface="Arial" panose="020B0604020202020204" pitchFamily="34" charset="0"/>
              </a:rPr>
              <a:t>의해 완화 된 기후</a:t>
            </a:r>
            <a:r>
              <a:rPr lang="en-US" altLang="ko-KR" sz="900" dirty="0">
                <a:solidFill>
                  <a:srgbClr val="0F1111"/>
                </a:solidFill>
                <a:latin typeface="Arial" panose="020B0604020202020204" pitchFamily="34" charset="0"/>
              </a:rPr>
              <a:t>, </a:t>
            </a:r>
            <a:r>
              <a:rPr lang="ko-KR" altLang="en-US" sz="900" dirty="0">
                <a:solidFill>
                  <a:srgbClr val="0F1111"/>
                </a:solidFill>
                <a:latin typeface="Arial" panose="020B0604020202020204" pitchFamily="34" charset="0"/>
              </a:rPr>
              <a:t>춥고 습한 겨울</a:t>
            </a:r>
            <a:r>
              <a:rPr lang="en-US" altLang="ko-KR" sz="900" dirty="0">
                <a:solidFill>
                  <a:srgbClr val="0F1111"/>
                </a:solidFill>
                <a:latin typeface="Arial" panose="020B0604020202020204" pitchFamily="34" charset="0"/>
              </a:rPr>
              <a:t>, </a:t>
            </a:r>
            <a:r>
              <a:rPr lang="ko-KR" altLang="en-US" sz="900" dirty="0">
                <a:solidFill>
                  <a:srgbClr val="0F1111"/>
                </a:solidFill>
                <a:latin typeface="Arial" panose="020B0604020202020204" pitchFamily="34" charset="0"/>
              </a:rPr>
              <a:t>여름은 평균 온도 범위로 덥고 후덥지근한 영토와 연결된 </a:t>
            </a:r>
            <a:r>
              <a:rPr lang="ko-KR" altLang="en-US" sz="900" dirty="0" err="1">
                <a:solidFill>
                  <a:srgbClr val="0F1111"/>
                </a:solidFill>
                <a:latin typeface="Arial" panose="020B0604020202020204" pitchFamily="34" charset="0"/>
              </a:rPr>
              <a:t>스파클링</a:t>
            </a:r>
            <a:r>
              <a:rPr lang="ko-KR" altLang="en-US" sz="900" dirty="0">
                <a:solidFill>
                  <a:srgbClr val="0F1111"/>
                </a:solidFill>
                <a:latin typeface="Arial" panose="020B0604020202020204" pitchFamily="34" charset="0"/>
              </a:rPr>
              <a:t> 와인은 이러한 기후 조건 </a:t>
            </a:r>
            <a:r>
              <a:rPr lang="ko-KR" altLang="en-US" sz="900" dirty="0" smtClean="0">
                <a:solidFill>
                  <a:srgbClr val="0F1111"/>
                </a:solidFill>
                <a:latin typeface="Arial" panose="020B0604020202020204" pitchFamily="34" charset="0"/>
              </a:rPr>
              <a:t>덕분에 </a:t>
            </a:r>
            <a:r>
              <a:rPr lang="ko-KR" altLang="en-US" sz="900" dirty="0" err="1" smtClean="0">
                <a:solidFill>
                  <a:srgbClr val="0F1111"/>
                </a:solidFill>
                <a:latin typeface="Arial" panose="020B0604020202020204" pitchFamily="34" charset="0"/>
              </a:rPr>
              <a:t>스푸만떼와</a:t>
            </a:r>
            <a:r>
              <a:rPr lang="ko-KR" altLang="en-US" sz="900" dirty="0" smtClean="0">
                <a:solidFill>
                  <a:srgbClr val="0F1111"/>
                </a:solidFill>
                <a:latin typeface="Arial" panose="020B0604020202020204" pitchFamily="34" charset="0"/>
              </a:rPr>
              <a:t> </a:t>
            </a:r>
            <a:r>
              <a:rPr lang="ko-KR" altLang="en-US" sz="900" dirty="0" err="1" smtClean="0">
                <a:solidFill>
                  <a:srgbClr val="0F1111"/>
                </a:solidFill>
                <a:latin typeface="Arial" panose="020B0604020202020204" pitchFamily="34" charset="0"/>
              </a:rPr>
              <a:t>프로세코는</a:t>
            </a:r>
            <a:r>
              <a:rPr lang="ko-KR" altLang="en-US" sz="900" dirty="0" smtClean="0">
                <a:solidFill>
                  <a:srgbClr val="0F1111"/>
                </a:solidFill>
                <a:latin typeface="Arial" panose="020B0604020202020204" pitchFamily="34" charset="0"/>
              </a:rPr>
              <a:t> </a:t>
            </a:r>
            <a:r>
              <a:rPr lang="ko-KR" altLang="en-US" sz="900" dirty="0">
                <a:solidFill>
                  <a:srgbClr val="0F1111"/>
                </a:solidFill>
                <a:latin typeface="Arial" panose="020B0604020202020204" pitchFamily="34" charset="0"/>
              </a:rPr>
              <a:t>신선하고 </a:t>
            </a:r>
            <a:r>
              <a:rPr lang="ko-KR" altLang="en-US" sz="900" dirty="0" smtClean="0">
                <a:solidFill>
                  <a:srgbClr val="0F1111"/>
                </a:solidFill>
                <a:latin typeface="Arial" panose="020B0604020202020204" pitchFamily="34" charset="0"/>
              </a:rPr>
              <a:t>상쾌한 </a:t>
            </a:r>
            <a:r>
              <a:rPr lang="ko-KR" altLang="en-US" sz="900" dirty="0">
                <a:solidFill>
                  <a:srgbClr val="0F1111"/>
                </a:solidFill>
                <a:latin typeface="Arial" panose="020B0604020202020204" pitchFamily="34" charset="0"/>
              </a:rPr>
              <a:t>산도와 균형 잡힌 풍미를 가지고 있습니다</a:t>
            </a:r>
            <a:r>
              <a:rPr lang="en-US" altLang="ko-KR" sz="900" dirty="0">
                <a:solidFill>
                  <a:srgbClr val="0F1111"/>
                </a:solidFill>
                <a:latin typeface="Arial" panose="020B0604020202020204" pitchFamily="34" charset="0"/>
              </a:rPr>
              <a:t>.</a:t>
            </a:r>
            <a:endParaRPr lang="ko-KR" altLang="en-US" sz="9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46" b="98909" l="8179" r="972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39" y="1446044"/>
            <a:ext cx="2154077" cy="624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2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791</TotalTime>
  <Words>133</Words>
  <Application>Microsoft Office PowerPoint</Application>
  <PresentationFormat>화면 슬라이드 쇼(4:3)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Constantia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이서영 / Robin Rhee</dc:creator>
  <cp:lastModifiedBy>ch122</cp:lastModifiedBy>
  <cp:revision>302</cp:revision>
  <dcterms:created xsi:type="dcterms:W3CDTF">2023-07-07T01:32:19Z</dcterms:created>
  <dcterms:modified xsi:type="dcterms:W3CDTF">2024-10-17T01:07:18Z</dcterms:modified>
</cp:coreProperties>
</file>