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52" autoAdjust="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DFFB22B-CE9E-4D2A-A92E-6CDFF96E02E9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7ED83673-F8A4-48E3-9B68-AFDD0B391EB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1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11DA1F0-D057-43E9-AD26-4B0B652F8A3B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</a:t>
            </a:fld>
            <a:endParaRPr kumimoji="0" lang="ko-KR" altLang="en-US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AAF4C-BCD3-494D-8822-AA2C7AF9EAE3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5DF8-931F-4669-BD0A-C8ED19B2D32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9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32D2C-1B7A-47F9-96C0-25E271244996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77FDE-6115-493F-914A-02F0012695C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390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9B707-B0F1-499A-9547-36F112852770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4A699-B9A1-47CF-A216-01AAD159743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67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C7757-9D30-4C9F-B2CE-56E38FE8FD60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48AE-3AED-4210-8C87-10592BCC6E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406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D23E2-A55E-4DCB-AFDF-D4E68DB0EAA5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863BA-AD01-49CE-AF46-E0A865E6E2C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0168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CE1FF-94B5-4AD6-B058-C79D0218EF0D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C6D1F-46BA-48CA-8AC2-845427952F9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6201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86E49-834F-4240-A468-78B2916F0853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4A52-6A37-4F0E-9F3A-1EA7FE32822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9461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15A5C-5B00-4719-B211-ECF74565E4B6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93A59-2953-4D8B-8C16-69C3B03930E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234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1B0AD-2AC4-4D83-9F28-0F59F9DE9D11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54CB6-B274-4F71-8979-013CA07FC37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574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D5B21-C1DB-4104-B967-3373198E6051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CB275-CD8E-4A25-A187-BEFE0A24AA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046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3F096-B84C-488E-9B23-2BCF47769691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AE965-231F-4A34-9396-9B78648C88E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48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BFAA5EC-659D-4D64-AF47-F30DB8C6DE74}" type="datetimeFigureOut">
              <a:rPr lang="ko-KR" altLang="en-US"/>
              <a:pPr>
                <a:defRPr/>
              </a:pPr>
              <a:t>2023-01-18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F39731C1-3307-41B6-A88B-43669086033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9969"/>
            <a:ext cx="2036100" cy="5521215"/>
          </a:xfrm>
          <a:prstGeom prst="rect">
            <a:avLst/>
          </a:prstGeom>
        </p:spPr>
      </p:pic>
      <p:cxnSp>
        <p:nvCxnSpPr>
          <p:cNvPr id="6" name="직선 연결선[R] 5"/>
          <p:cNvCxnSpPr/>
          <p:nvPr/>
        </p:nvCxnSpPr>
        <p:spPr>
          <a:xfrm>
            <a:off x="2293938" y="160338"/>
            <a:ext cx="0" cy="6534150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938" y="1404938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2" name="텍스트 상자 17"/>
          <p:cNvSpPr txBox="1">
            <a:spLocks noChangeArrowheads="1"/>
          </p:cNvSpPr>
          <p:nvPr/>
        </p:nvSpPr>
        <p:spPr bwMode="auto">
          <a:xfrm>
            <a:off x="2355850" y="98425"/>
            <a:ext cx="4808538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kumimoji="0" lang="en-US" altLang="ko-KR" sz="1600" b="1" dirty="0">
                <a:latin typeface="Georgia" pitchFamily="18" charset="0"/>
                <a:ea typeface="맑은 고딕" pitchFamily="50" charset="-127"/>
              </a:rPr>
              <a:t>Marius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kumimoji="0" lang="en-US" altLang="ko-KR" sz="1600" b="1" dirty="0" smtClean="0">
                <a:latin typeface="Georgia" pitchFamily="18" charset="0"/>
                <a:ea typeface="맑은 고딕" pitchFamily="50" charset="-127"/>
              </a:rPr>
              <a:t>Marius Blanco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kumimoji="0" lang="ko-KR" altLang="en-US" sz="1400" dirty="0" err="1" smtClean="0">
                <a:latin typeface="+mn-ea"/>
                <a:ea typeface="+mn-ea"/>
              </a:rPr>
              <a:t>마리우스</a:t>
            </a:r>
            <a:r>
              <a:rPr kumimoji="0" lang="ko-KR" altLang="en-US" sz="1400" dirty="0" smtClean="0">
                <a:latin typeface="+mn-ea"/>
                <a:ea typeface="+mn-ea"/>
              </a:rPr>
              <a:t> </a:t>
            </a:r>
            <a:r>
              <a:rPr kumimoji="0" lang="ko-KR" altLang="en-US" sz="1400" dirty="0" err="1" smtClean="0">
                <a:latin typeface="+mn-ea"/>
                <a:ea typeface="+mn-ea"/>
              </a:rPr>
              <a:t>블랑코</a:t>
            </a:r>
            <a:endParaRPr kumimoji="0" lang="en-US" altLang="ko-KR" sz="1400" dirty="0">
              <a:latin typeface="+mn-ea"/>
              <a:ea typeface="+mn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230224"/>
              </p:ext>
            </p:extLst>
          </p:nvPr>
        </p:nvGraphicFramePr>
        <p:xfrm>
          <a:off x="5045075" y="1292225"/>
          <a:ext cx="3848100" cy="6108700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055">
                <a:tc>
                  <a:txBody>
                    <a:bodyPr/>
                    <a:lstStyle>
                      <a:lvl1pPr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55289" marR="55289" marT="29317" marB="293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963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WINE 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3~4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개월 사이에 주기적인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바토나주</a:t>
                      </a: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드라이한 타입의 화이트와인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미디엄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바디의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시트러스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열대 과실의 아로마가 지배적인 신선한 타입의 가벼운 와인이다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추천음식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지중해식 해산물 요리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여름 제철 채소를 사용한 샐러드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289" marR="55289" marT="29317" marB="293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7481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COMMENT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피케라스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마리우스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는 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1915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년 증조부 루이스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(Luis)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가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설립한 이래로 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100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년이 넘는 기간 동안 가족이 운영하고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좋은 와인은 좋은 포도원에서 나온다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.＂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라는 철학을 가지고 포도나무의 관리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양조와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오크통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선택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병입과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라벨링까지 와인의 품질을 향상시키기 위해 끊임없이 노력하여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알만사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Almansa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지역의 독특한 정체성을 가진 와인으로 생산하고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또한 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대째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생산하는 모든 와인에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알만사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지역의 토착 포도 품종을 사용하여 와인을 현대적이고 우아하게 표현하고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피케라스가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어떻게 시작되었는지 어떤 목표를 가지고 있었는지를 잃지 않으며 노력하고 선조의 정신을 이어가고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하지만 과거에 얽매이지 않기 위해 새로운 기술을 도입하고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젊은 세대와 시장의 변화에 민감하여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트렌드한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와인으로 거듭나고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와이너리는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친환경으로 운영된다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와이너리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지붕 전체에 태양광 패널을 설치하여 전기를 직접 생산하여 사용하고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가벼운 병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재활용 종이 사용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특히 모든 와인을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유기농법으로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재배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생산하고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 </a:t>
                      </a:r>
                      <a:endParaRPr kumimoji="0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289" marR="55289" marT="29317" marB="293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201">
                <a:tc>
                  <a:txBody>
                    <a:bodyPr/>
                    <a:lstStyle>
                      <a:lvl1pPr marL="120650" indent="-12065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55289" marR="55289" marT="29317" marB="293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544791"/>
              </p:ext>
            </p:extLst>
          </p:nvPr>
        </p:nvGraphicFramePr>
        <p:xfrm>
          <a:off x="2432051" y="1476375"/>
          <a:ext cx="2407850" cy="5600699"/>
        </p:xfrm>
        <a:graphic>
          <a:graphicData uri="http://schemas.openxmlformats.org/drawingml/2006/table">
            <a:tbl>
              <a:tblPr/>
              <a:tblGrid>
                <a:gridCol w="2217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100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맑은 고딕" pitchFamily="50" charset="-127"/>
                        </a:rPr>
                        <a:t>Almansa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맑은 고딕" pitchFamily="50" charset="-127"/>
                        </a:rPr>
                        <a:t>, Spain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itchFamily="18" charset="0"/>
                        <a:ea typeface="굴림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6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맑은 고딕" pitchFamily="50" charset="-127"/>
                          <a:cs typeface="Times New Roman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맑은 고딕" pitchFamily="50" charset="-127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itchFamily="18" charset="0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00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맑은 고딕" pitchFamily="50" charset="-127"/>
                        </a:rPr>
                        <a:t>14.5%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890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70% </a:t>
                      </a:r>
                      <a:r>
                        <a:rPr kumimoji="0" lang="en-US" altLang="ko-KR" sz="11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Verdejo</a:t>
                      </a:r>
                      <a:endParaRPr kumimoji="0" lang="en-US" altLang="ko-KR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30% Sauvignon Blanc</a:t>
                      </a:r>
                      <a:endParaRPr kumimoji="0" lang="en-US" altLang="ko-KR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맑은 고딕" pitchFamily="50" charset="-127"/>
                        <a:cs typeface="+mn-cs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+mn-ea"/>
                        <a:cs typeface="+mn-cs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938" y="6105525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214313" y="5903913"/>
          <a:ext cx="928687" cy="8826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0" marR="78190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0" marR="78190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4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0" marR="78190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0" marR="78190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직사각형 14"/>
          <p:cNvSpPr/>
          <p:nvPr/>
        </p:nvSpPr>
        <p:spPr>
          <a:xfrm>
            <a:off x="1000125" y="5975350"/>
            <a:ext cx="142875" cy="46038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428750" y="5975350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8" name="직사각형 17"/>
          <p:cNvSpPr/>
          <p:nvPr/>
        </p:nvSpPr>
        <p:spPr>
          <a:xfrm>
            <a:off x="1643063" y="5975350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75" y="5975350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25" y="6215063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0469" y="6215063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1428750" y="6215063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63" y="6215063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857375" y="6215063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000125" y="6429375"/>
            <a:ext cx="142875" cy="46038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857375" y="6429375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000125" y="6643688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214438" y="6643688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857375" y="6643688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pic>
        <p:nvPicPr>
          <p:cNvPr id="31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455613"/>
            <a:ext cx="785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037" y="6055325"/>
            <a:ext cx="794138" cy="794138"/>
          </a:xfrm>
          <a:prstGeom prst="rect">
            <a:avLst/>
          </a:prstGeom>
        </p:spPr>
      </p:pic>
      <p:sp>
        <p:nvSpPr>
          <p:cNvPr id="36" name="직사각형 35"/>
          <p:cNvSpPr/>
          <p:nvPr/>
        </p:nvSpPr>
        <p:spPr>
          <a:xfrm>
            <a:off x="1212850" y="5977979"/>
            <a:ext cx="142875" cy="46038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644649" y="6429375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45" name="직사각형 44"/>
          <p:cNvSpPr/>
          <p:nvPr/>
        </p:nvSpPr>
        <p:spPr>
          <a:xfrm>
            <a:off x="1644648" y="6643687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431925" y="6642595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40" name="직사각형 39"/>
          <p:cNvSpPr/>
          <p:nvPr/>
        </p:nvSpPr>
        <p:spPr>
          <a:xfrm>
            <a:off x="1214437" y="6429375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41" name="직사각형 40"/>
          <p:cNvSpPr/>
          <p:nvPr/>
        </p:nvSpPr>
        <p:spPr>
          <a:xfrm>
            <a:off x="1429743" y="6429375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5628</TotalTime>
  <Words>209</Words>
  <Application>Microsoft Office PowerPoint</Application>
  <PresentationFormat>화면 슬라이드 쇼(4:3)</PresentationFormat>
  <Paragraphs>31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American Typewriter</vt:lpstr>
      <vt:lpstr>굴림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Designer</cp:lastModifiedBy>
  <cp:revision>198</cp:revision>
  <dcterms:created xsi:type="dcterms:W3CDTF">2019-03-22T07:50:06Z</dcterms:created>
  <dcterms:modified xsi:type="dcterms:W3CDTF">2023-01-18T01:22:31Z</dcterms:modified>
</cp:coreProperties>
</file>