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4" r:id="rId2"/>
    <p:sldId id="315" r:id="rId3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76" autoAdjust="0"/>
    <p:restoredTop sz="95366" autoAdjust="0"/>
  </p:normalViewPr>
  <p:slideViewPr>
    <p:cSldViewPr snapToGrid="0">
      <p:cViewPr varScale="1">
        <p:scale>
          <a:sx n="63" d="100"/>
          <a:sy n="63" d="100"/>
        </p:scale>
        <p:origin x="277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2589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007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23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405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613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2024-11-14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2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2024-11-14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779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2024-11-14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313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2024-11-14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089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2024-11-14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128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2024-11-14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523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2CD45-B8D0-42D5-8216-472255F4A7BD}" type="datetimeFigureOut">
              <a:rPr lang="ko-KR" altLang="en-US" smtClean="0"/>
              <a:t>2024-11-14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445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370252"/>
              </p:ext>
            </p:extLst>
          </p:nvPr>
        </p:nvGraphicFramePr>
        <p:xfrm>
          <a:off x="2482066" y="2234152"/>
          <a:ext cx="2782497" cy="53268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2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ko-KR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California, USA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altLang="ko-KR" sz="1100" kern="1200" baseline="0" dirty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+mn-lt"/>
                          <a:ea typeface="Georgia" charset="0"/>
                          <a:cs typeface="Georgia" charset="0"/>
                        </a:rPr>
                        <a:t>White</a:t>
                      </a:r>
                    </a:p>
                    <a:p>
                      <a:pPr latinLnBrk="1"/>
                      <a:endParaRPr lang="en-US" altLang="ko-KR" sz="1100" b="0" dirty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21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+mn-lt"/>
                          <a:ea typeface="Georgia" charset="0"/>
                          <a:cs typeface="Georgia" charset="0"/>
                        </a:rPr>
                        <a:t>13.0%</a:t>
                      </a: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100% Chardonnay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fr-FR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AWRDS</a:t>
                      </a:r>
                      <a:endParaRPr lang="ko-KR" altLang="en-US" sz="900" dirty="0" smtClean="0"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Orange County Wine Competition</a:t>
                      </a:r>
                    </a:p>
                    <a:p>
                      <a:pPr algn="just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-Silver</a:t>
                      </a:r>
                    </a:p>
                    <a:p>
                      <a:pPr algn="just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California State Fair</a:t>
                      </a:r>
                    </a:p>
                    <a:p>
                      <a:pPr algn="just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-Silver</a:t>
                      </a:r>
                      <a:endParaRPr lang="fr-FR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989">
                <a:tc>
                  <a:txBody>
                    <a:bodyPr/>
                    <a:lstStyle/>
                    <a:p>
                      <a:pPr latinLnBrk="1"/>
                      <a:endParaRPr lang="it-IT" altLang="ko-KR" sz="1100" kern="120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77877">
                <a:tc>
                  <a:txBody>
                    <a:bodyPr/>
                    <a:lstStyle/>
                    <a:p>
                      <a:pPr latinLnBrk="1"/>
                      <a:endParaRPr lang="en-US" altLang="ko-KR" sz="1100" b="0" i="0" dirty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93738963"/>
                  </a:ext>
                </a:extLst>
              </a:tr>
            </a:tbl>
          </a:graphicData>
        </a:graphic>
      </p:graphicFrame>
      <p:graphicFrame>
        <p:nvGraphicFramePr>
          <p:cNvPr id="39" name="표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9935447"/>
              </p:ext>
            </p:extLst>
          </p:nvPr>
        </p:nvGraphicFramePr>
        <p:xfrm>
          <a:off x="4368352" y="2234152"/>
          <a:ext cx="2367581" cy="3045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7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525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 smtClean="0">
                          <a:latin typeface="+mn-lt"/>
                          <a:ea typeface="Georgia" charset="0"/>
                          <a:cs typeface="Georgia" charset="0"/>
                        </a:rPr>
                        <a:t> MAKING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스테인리스스틸 탱크에서 발효 후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6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개월 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/>
                      </a:r>
                      <a:b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</a:b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아메리칸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오크 숙성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5376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 smtClean="0">
                          <a:latin typeface="+mn-lt"/>
                          <a:ea typeface="Georgia" charset="0"/>
                          <a:cs typeface="Georgia" charset="0"/>
                        </a:rPr>
                        <a:t> NOTE</a:t>
                      </a:r>
                      <a:endParaRPr lang="ko-KR" altLang="en-US" sz="900" dirty="0" smtClean="0">
                        <a:latin typeface="+mn-ea"/>
                        <a:ea typeface="+mn-ea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dirty="0" smtClean="0"/>
                        <a:t>신선한</a:t>
                      </a:r>
                      <a:r>
                        <a:rPr lang="en-US" altLang="ko-KR" sz="900" dirty="0" smtClean="0"/>
                        <a:t> </a:t>
                      </a:r>
                      <a:r>
                        <a:rPr lang="ko-KR" altLang="en-US" sz="900" dirty="0" smtClean="0"/>
                        <a:t>느낌을 선사하며 부드럽게 미각을 감싸준다</a:t>
                      </a:r>
                      <a:r>
                        <a:rPr lang="en-US" altLang="ko-KR" sz="900" dirty="0" smtClean="0"/>
                        <a:t>. </a:t>
                      </a:r>
                      <a:r>
                        <a:rPr lang="ko-KR" altLang="en-US" sz="900" dirty="0" smtClean="0"/>
                        <a:t>풍부한 과실 향과 그린 애플의 향은 봄을 떠올리게 하며</a:t>
                      </a:r>
                      <a:r>
                        <a:rPr lang="en-US" altLang="ko-KR" sz="900" dirty="0" smtClean="0"/>
                        <a:t>, </a:t>
                      </a:r>
                      <a:r>
                        <a:rPr lang="ko-KR" altLang="en-US" sz="900" dirty="0" smtClean="0"/>
                        <a:t>부드러운 치즈</a:t>
                      </a:r>
                      <a:r>
                        <a:rPr lang="en-US" altLang="ko-KR" sz="900" dirty="0" smtClean="0"/>
                        <a:t>, </a:t>
                      </a:r>
                      <a:r>
                        <a:rPr lang="ko-KR" altLang="en-US" sz="900" dirty="0" smtClean="0"/>
                        <a:t>신선한 과일</a:t>
                      </a:r>
                      <a:r>
                        <a:rPr lang="en-US" altLang="ko-KR" sz="900" dirty="0" smtClean="0"/>
                        <a:t>, </a:t>
                      </a:r>
                      <a:r>
                        <a:rPr lang="ko-KR" altLang="en-US" sz="900" dirty="0" smtClean="0"/>
                        <a:t>바삭한 야채 </a:t>
                      </a:r>
                      <a:r>
                        <a:rPr lang="ko-KR" altLang="en-US" sz="900" dirty="0" err="1" smtClean="0"/>
                        <a:t>플래터와</a:t>
                      </a:r>
                      <a:r>
                        <a:rPr lang="ko-KR" altLang="en-US" sz="900" dirty="0" smtClean="0"/>
                        <a:t> 같은 음식들과 최고의 궁합을 이룬다</a:t>
                      </a:r>
                      <a:r>
                        <a:rPr lang="en-US" altLang="ko-KR" sz="900" dirty="0" smtClean="0"/>
                        <a:t>. </a:t>
                      </a:r>
                      <a:r>
                        <a:rPr lang="ko-KR" altLang="en-US" sz="900" dirty="0" smtClean="0"/>
                        <a:t>부드럽게 풍겨오는 </a:t>
                      </a:r>
                      <a:r>
                        <a:rPr lang="ko-KR" altLang="en-US" sz="900" dirty="0" err="1" smtClean="0"/>
                        <a:t>오크향과</a:t>
                      </a:r>
                      <a:r>
                        <a:rPr lang="ko-KR" altLang="en-US" sz="900" dirty="0" smtClean="0"/>
                        <a:t> </a:t>
                      </a:r>
                      <a:r>
                        <a:rPr lang="ko-KR" altLang="en-US" sz="900" dirty="0" err="1" smtClean="0"/>
                        <a:t>버터향</a:t>
                      </a:r>
                      <a:r>
                        <a:rPr lang="en-US" altLang="ko-KR" sz="900" dirty="0" smtClean="0"/>
                        <a:t>, </a:t>
                      </a:r>
                      <a:r>
                        <a:rPr lang="ko-KR" altLang="en-US" sz="900" dirty="0" err="1" smtClean="0"/>
                        <a:t>시트러스</a:t>
                      </a:r>
                      <a:r>
                        <a:rPr lang="ko-KR" altLang="en-US" sz="900" dirty="0" smtClean="0"/>
                        <a:t> 계열의 아로마가 조화를 이루며 부담스럽지 않게 마실 수 있는 스타일이다</a:t>
                      </a:r>
                      <a:r>
                        <a:rPr lang="en-US" altLang="ko-KR" sz="900" dirty="0" smtClean="0"/>
                        <a:t>.</a:t>
                      </a:r>
                      <a:endParaRPr lang="en-US" altLang="ko-KR" sz="900" baseline="0" dirty="0" smtClean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4316">
                <a:tc>
                  <a:txBody>
                    <a:bodyPr/>
                    <a:lstStyle/>
                    <a:p>
                      <a:pPr marL="0" marR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+mn-lt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2879494608"/>
                  </a:ext>
                </a:extLst>
              </a:tr>
            </a:tbl>
          </a:graphicData>
        </a:graphic>
      </p:graphicFrame>
      <p:sp>
        <p:nvSpPr>
          <p:cNvPr id="9" name="직사각형 8"/>
          <p:cNvSpPr/>
          <p:nvPr/>
        </p:nvSpPr>
        <p:spPr>
          <a:xfrm>
            <a:off x="0" y="290552"/>
            <a:ext cx="6858000" cy="29938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595" y="8414739"/>
            <a:ext cx="729476" cy="740984"/>
          </a:xfrm>
          <a:prstGeom prst="rect">
            <a:avLst/>
          </a:prstGeom>
        </p:spPr>
      </p:pic>
      <p:graphicFrame>
        <p:nvGraphicFramePr>
          <p:cNvPr id="16" name="표 15"/>
          <p:cNvGraphicFramePr>
            <a:graphicFrameLocks noGrp="1"/>
          </p:cNvGraphicFramePr>
          <p:nvPr>
            <p:extLst/>
          </p:nvPr>
        </p:nvGraphicFramePr>
        <p:xfrm>
          <a:off x="346824" y="771898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직사각형 16"/>
          <p:cNvSpPr/>
          <p:nvPr/>
        </p:nvSpPr>
        <p:spPr>
          <a:xfrm>
            <a:off x="1132642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1989898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2" name="직사각형 21"/>
          <p:cNvSpPr/>
          <p:nvPr/>
        </p:nvSpPr>
        <p:spPr>
          <a:xfrm>
            <a:off x="1132642" y="8030454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1561270" y="8030454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775584" y="8030454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989898" y="8030454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7" name="직사각형 26"/>
          <p:cNvSpPr/>
          <p:nvPr/>
        </p:nvSpPr>
        <p:spPr>
          <a:xfrm>
            <a:off x="1132642" y="8244692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346956" y="8244692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132642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1346956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1561270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-1" y="290554"/>
            <a:ext cx="2326512" cy="2993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/>
          <p:cNvSpPr/>
          <p:nvPr/>
        </p:nvSpPr>
        <p:spPr>
          <a:xfrm>
            <a:off x="1561270" y="8244692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1346956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직사각형 52"/>
          <p:cNvSpPr/>
          <p:nvPr/>
        </p:nvSpPr>
        <p:spPr>
          <a:xfrm>
            <a:off x="1987476" y="8459468"/>
            <a:ext cx="144000" cy="4572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5" name="직사각형 34"/>
          <p:cNvSpPr/>
          <p:nvPr/>
        </p:nvSpPr>
        <p:spPr>
          <a:xfrm>
            <a:off x="1348409" y="8030454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6" name="직사각형 35"/>
          <p:cNvSpPr/>
          <p:nvPr/>
        </p:nvSpPr>
        <p:spPr>
          <a:xfrm>
            <a:off x="1561270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/>
          <p:cNvSpPr/>
          <p:nvPr/>
        </p:nvSpPr>
        <p:spPr>
          <a:xfrm>
            <a:off x="1774373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7" name="직사각형 46"/>
          <p:cNvSpPr/>
          <p:nvPr/>
        </p:nvSpPr>
        <p:spPr>
          <a:xfrm>
            <a:off x="1995649" y="8242295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9" name="직사각형 48"/>
          <p:cNvSpPr/>
          <p:nvPr/>
        </p:nvSpPr>
        <p:spPr>
          <a:xfrm>
            <a:off x="1780124" y="8242295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50" name="직사각형 49"/>
          <p:cNvSpPr/>
          <p:nvPr/>
        </p:nvSpPr>
        <p:spPr>
          <a:xfrm>
            <a:off x="1774373" y="8459468"/>
            <a:ext cx="144000" cy="4572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2438789" y="792218"/>
            <a:ext cx="2084225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b="1" dirty="0" smtClean="0"/>
              <a:t>SILVER CREEK </a:t>
            </a:r>
            <a:endParaRPr lang="en-US" altLang="ko-KR" b="1" dirty="0"/>
          </a:p>
          <a:p>
            <a:pPr>
              <a:lnSpc>
                <a:spcPct val="150000"/>
              </a:lnSpc>
              <a:defRPr/>
            </a:pPr>
            <a:r>
              <a:rPr lang="en-US" altLang="ko-KR" b="1" dirty="0" smtClean="0"/>
              <a:t>Chardonnay</a:t>
            </a:r>
            <a:endParaRPr lang="en-US" altLang="ko-KR" b="1" dirty="0"/>
          </a:p>
          <a:p>
            <a:pPr>
              <a:lnSpc>
                <a:spcPct val="150000"/>
              </a:lnSpc>
              <a:defRPr/>
            </a:pPr>
            <a:r>
              <a:rPr lang="ko-KR" altLang="en-US" b="1" dirty="0" err="1" smtClean="0"/>
              <a:t>실버크릭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샤도네이</a:t>
            </a:r>
            <a:endParaRPr lang="ko-KR" altLang="en-US" b="1" dirty="0"/>
          </a:p>
        </p:txBody>
      </p:sp>
      <p:sp>
        <p:nvSpPr>
          <p:cNvPr id="43" name="직사각형 42"/>
          <p:cNvSpPr/>
          <p:nvPr/>
        </p:nvSpPr>
        <p:spPr>
          <a:xfrm>
            <a:off x="1774630" y="8458052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1561270" y="7792572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https://silvercreekwine.com/wp-content/uploads/2024/08/Chard_2022-uai-1032x207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1122" y="-69778"/>
            <a:ext cx="3951528" cy="792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직사각형 47"/>
          <p:cNvSpPr/>
          <p:nvPr/>
        </p:nvSpPr>
        <p:spPr>
          <a:xfrm>
            <a:off x="1774630" y="7797652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TextBox 50"/>
          <p:cNvSpPr txBox="1"/>
          <p:nvPr/>
        </p:nvSpPr>
        <p:spPr>
          <a:xfrm>
            <a:off x="2482066" y="5520980"/>
            <a:ext cx="393192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altLang="ko-KR" sz="1100" b="1" dirty="0" smtClean="0">
                <a:ea typeface="Constantia" charset="0"/>
                <a:cs typeface="Constantia" charset="0"/>
              </a:rPr>
              <a:t>COMMENT</a:t>
            </a:r>
          </a:p>
          <a:p>
            <a:pPr fontAlgn="t"/>
            <a:r>
              <a:rPr lang="ko-KR" altLang="en-US" sz="9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이탈리아에서 시작되어  </a:t>
            </a:r>
            <a:r>
              <a:rPr lang="en-US" altLang="ko-KR" sz="9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5</a:t>
            </a:r>
            <a:r>
              <a:rPr lang="ko-KR" altLang="en-US" sz="9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대째 이어오는 역사와 노하우</a:t>
            </a:r>
            <a:endParaRPr lang="en-US" altLang="ko-KR" sz="900" b="1" kern="100" dirty="0" smtClean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실버크릭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오너 가족과 와인과의 인연은 남부 이탈리아 작은 마을에서 시작되었다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마을 아래 계곡에는 아름다운 포도밭이 펼쳐져 있었고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베냐미노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크리바리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(</a:t>
            </a:r>
            <a:r>
              <a:rPr lang="en-US" altLang="ko-KR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Benjamino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Cribari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)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는 포도밭 주인에게 가족과 친구들을 위해 몇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갤런의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와인을 만들 포도를 조금 수확해도 되는지 허락을 구했다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그렇게 만든 와인은 매우 맛있었고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천부적인 재능 덕인지 오로지 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'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맛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'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하나로 마을에서는 금새 입소문을 타게 된다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시간이 지나 본격적으로 와인 메이킹에 흥미를 느낀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베냐미노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크리바리는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따뜻한 기후와 비옥한 토양을 좋아하여 산타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클라라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밸리로 이주한다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그리고 그곳에 자신의 포도밭을 심고 자신의 포도로 와인을 만들면서 평생의 꿈을 이루었다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  <a:p>
            <a:pPr fontAlgn="t"/>
            <a:endParaRPr lang="en-US" altLang="ko-KR" sz="9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그때부터 현재까지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실버크릭은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전통과 역사를 존중하며 한 병 한 병에 정성을 담아 가격대비 최고 품질의 와인을 만들어 낸다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  <a:p>
            <a:pPr fontAlgn="t"/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한 병도 헛되이 만들지 않는 정신을 이어가는 것이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실버크릭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오너 가족에게는 큰 자부심이 되었다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  <a:endParaRPr lang="en-US" altLang="ko-KR" sz="900" dirty="0">
              <a:latin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24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916391"/>
              </p:ext>
            </p:extLst>
          </p:nvPr>
        </p:nvGraphicFramePr>
        <p:xfrm>
          <a:off x="2482066" y="2234152"/>
          <a:ext cx="2782497" cy="56621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2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ko-KR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California, USA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altLang="ko-KR" sz="1100" kern="1200" baseline="0" dirty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+mn-lt"/>
                          <a:ea typeface="Georgia" charset="0"/>
                          <a:cs typeface="Georgia" charset="0"/>
                        </a:rPr>
                        <a:t>Red</a:t>
                      </a:r>
                    </a:p>
                    <a:p>
                      <a:pPr latinLnBrk="1"/>
                      <a:endParaRPr lang="en-US" altLang="ko-KR" sz="1100" b="0" dirty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21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+mn-lt"/>
                          <a:ea typeface="Georgia" charset="0"/>
                          <a:cs typeface="Georgia" charset="0"/>
                        </a:rPr>
                        <a:t>15.0%</a:t>
                      </a: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100% Cabernet Sauvignon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fr-FR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AWRDS</a:t>
                      </a:r>
                      <a:endParaRPr lang="ko-KR" altLang="en-US" sz="900" dirty="0" smtClean="0"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California State Fair</a:t>
                      </a:r>
                    </a:p>
                    <a:p>
                      <a:pPr algn="just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-96 points, Gold</a:t>
                      </a:r>
                    </a:p>
                    <a:p>
                      <a:pPr algn="just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Orange County Wine Competition</a:t>
                      </a:r>
                    </a:p>
                    <a:p>
                      <a:pPr algn="just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-Silver</a:t>
                      </a:r>
                    </a:p>
                    <a:p>
                      <a:pPr algn="just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New York International Wine Competition</a:t>
                      </a:r>
                    </a:p>
                    <a:p>
                      <a:pPr algn="just"/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-Silver</a:t>
                      </a:r>
                      <a:endParaRPr lang="fr-FR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989">
                <a:tc>
                  <a:txBody>
                    <a:bodyPr/>
                    <a:lstStyle/>
                    <a:p>
                      <a:pPr latinLnBrk="1"/>
                      <a:endParaRPr lang="it-IT" altLang="ko-KR" sz="1100" kern="120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77877">
                <a:tc>
                  <a:txBody>
                    <a:bodyPr/>
                    <a:lstStyle/>
                    <a:p>
                      <a:pPr latinLnBrk="1"/>
                      <a:endParaRPr lang="en-US" altLang="ko-KR" sz="1100" b="0" i="0" dirty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93738963"/>
                  </a:ext>
                </a:extLst>
              </a:tr>
            </a:tbl>
          </a:graphicData>
        </a:graphic>
      </p:graphicFrame>
      <p:graphicFrame>
        <p:nvGraphicFramePr>
          <p:cNvPr id="39" name="표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726112"/>
              </p:ext>
            </p:extLst>
          </p:nvPr>
        </p:nvGraphicFramePr>
        <p:xfrm>
          <a:off x="4368352" y="2234152"/>
          <a:ext cx="2367581" cy="3319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7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525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 smtClean="0">
                          <a:latin typeface="+mn-lt"/>
                          <a:ea typeface="Georgia" charset="0"/>
                          <a:cs typeface="Georgia" charset="0"/>
                        </a:rPr>
                        <a:t> MAKING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스테인리스스틸 탱크에서 발효 후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6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개월    아메리칸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오크 숙성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8606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 smtClean="0">
                          <a:latin typeface="+mn-lt"/>
                          <a:ea typeface="Georgia" charset="0"/>
                          <a:cs typeface="Georgia" charset="0"/>
                        </a:rPr>
                        <a:t> NOTE</a:t>
                      </a:r>
                      <a:endParaRPr lang="ko-KR" altLang="en-US" sz="900" dirty="0" smtClean="0">
                        <a:latin typeface="+mn-ea"/>
                        <a:ea typeface="+mn-ea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dirty="0" smtClean="0"/>
                        <a:t>중간 바디의 과일 향이 풍부하고 균형 잡힌 아름다운 </a:t>
                      </a:r>
                      <a:r>
                        <a:rPr lang="ko-KR" altLang="en-US" sz="900" dirty="0" err="1" smtClean="0"/>
                        <a:t>카베르네</a:t>
                      </a:r>
                      <a:r>
                        <a:rPr lang="ko-KR" altLang="en-US" sz="900" dirty="0" smtClean="0"/>
                        <a:t> </a:t>
                      </a:r>
                      <a:r>
                        <a:rPr lang="ko-KR" altLang="en-US" sz="900" dirty="0" err="1" smtClean="0"/>
                        <a:t>소비뇽이다</a:t>
                      </a:r>
                      <a:r>
                        <a:rPr lang="en-US" altLang="ko-KR" sz="900" dirty="0" smtClean="0"/>
                        <a:t>.</a:t>
                      </a:r>
                      <a:r>
                        <a:rPr lang="ko-KR" altLang="en-US" sz="900" dirty="0" smtClean="0"/>
                        <a:t> 풍성하고 진한 </a:t>
                      </a:r>
                      <a:r>
                        <a:rPr lang="ko-KR" altLang="en-US" sz="900" dirty="0" err="1" smtClean="0"/>
                        <a:t>루비빛을</a:t>
                      </a:r>
                      <a:r>
                        <a:rPr lang="ko-KR" altLang="en-US" sz="900" dirty="0" smtClean="0"/>
                        <a:t> 띠며 체리와 같은</a:t>
                      </a:r>
                      <a:r>
                        <a:rPr lang="ko-KR" altLang="en-US" sz="900" baseline="0" dirty="0" smtClean="0"/>
                        <a:t> 레드 과실에 </a:t>
                      </a:r>
                      <a:r>
                        <a:rPr lang="ko-KR" altLang="en-US" sz="900" dirty="0" smtClean="0"/>
                        <a:t>블랙 </a:t>
                      </a:r>
                      <a:r>
                        <a:rPr lang="ko-KR" altLang="en-US" sz="900" dirty="0" err="1" smtClean="0"/>
                        <a:t>과실향의</a:t>
                      </a:r>
                      <a:r>
                        <a:rPr lang="ko-KR" altLang="en-US" sz="900" dirty="0" smtClean="0"/>
                        <a:t> 풍부함이 어우러진다</a:t>
                      </a:r>
                      <a:r>
                        <a:rPr lang="en-US" altLang="ko-KR" sz="900" dirty="0" smtClean="0"/>
                        <a:t>.</a:t>
                      </a:r>
                      <a:r>
                        <a:rPr lang="ko-KR" altLang="en-US" sz="900" dirty="0" smtClean="0"/>
                        <a:t> 약간의 </a:t>
                      </a:r>
                      <a:r>
                        <a:rPr lang="ko-KR" altLang="en-US" sz="900" dirty="0" err="1" smtClean="0"/>
                        <a:t>시나몬</a:t>
                      </a:r>
                      <a:r>
                        <a:rPr lang="en-US" altLang="ko-KR" sz="900" dirty="0" smtClean="0"/>
                        <a:t>, </a:t>
                      </a:r>
                      <a:r>
                        <a:rPr lang="ko-KR" altLang="en-US" sz="900" dirty="0" smtClean="0"/>
                        <a:t>오크와 잘 익은 햇빛을 머금은 과일의 힌트가 입안을 감싸는 중간 바디의 맛을 더욱 풍부하게 해준다</a:t>
                      </a:r>
                      <a:r>
                        <a:rPr lang="en-US" altLang="ko-KR" sz="900" dirty="0" smtClean="0"/>
                        <a:t>. 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 smtClean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smtClean="0"/>
                        <a:t>치즈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smtClean="0"/>
                        <a:t>모든 종류의 </a:t>
                      </a:r>
                      <a:r>
                        <a:rPr lang="ko-KR" altLang="en-US" sz="900" baseline="0" dirty="0" err="1" smtClean="0"/>
                        <a:t>파스타</a:t>
                      </a:r>
                      <a:r>
                        <a:rPr lang="ko-KR" altLang="en-US" sz="900" baseline="0" dirty="0" smtClean="0"/>
                        <a:t> 요리 그리고 햄버거 와 굉장히 좋은 </a:t>
                      </a:r>
                      <a:r>
                        <a:rPr lang="ko-KR" altLang="en-US" sz="900" baseline="0" dirty="0" err="1" smtClean="0"/>
                        <a:t>페어링을</a:t>
                      </a:r>
                      <a:r>
                        <a:rPr lang="ko-KR" altLang="en-US" sz="900" baseline="0" dirty="0" smtClean="0"/>
                        <a:t> 보인다</a:t>
                      </a:r>
                      <a:r>
                        <a:rPr lang="en-US" altLang="ko-KR" sz="900" baseline="0" dirty="0" smtClean="0"/>
                        <a:t>.</a:t>
                      </a: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4316">
                <a:tc>
                  <a:txBody>
                    <a:bodyPr/>
                    <a:lstStyle/>
                    <a:p>
                      <a:pPr marL="0" marR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+mn-lt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2879494608"/>
                  </a:ext>
                </a:extLst>
              </a:tr>
            </a:tbl>
          </a:graphicData>
        </a:graphic>
      </p:graphicFrame>
      <p:sp>
        <p:nvSpPr>
          <p:cNvPr id="9" name="직사각형 8"/>
          <p:cNvSpPr/>
          <p:nvPr/>
        </p:nvSpPr>
        <p:spPr>
          <a:xfrm>
            <a:off x="0" y="290552"/>
            <a:ext cx="6858000" cy="29938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595" y="8414739"/>
            <a:ext cx="729476" cy="74098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482066" y="6075783"/>
            <a:ext cx="393192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altLang="ko-KR" sz="1100" b="1" dirty="0" smtClean="0">
                <a:ea typeface="Constantia" charset="0"/>
                <a:cs typeface="Constantia" charset="0"/>
              </a:rPr>
              <a:t>COMMENT</a:t>
            </a:r>
          </a:p>
          <a:p>
            <a:pPr fontAlgn="t"/>
            <a:r>
              <a:rPr lang="ko-KR" altLang="en-US" sz="9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이탈리아에서 시작되어  </a:t>
            </a:r>
            <a:r>
              <a:rPr lang="en-US" altLang="ko-KR" sz="9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5</a:t>
            </a:r>
            <a:r>
              <a:rPr lang="ko-KR" altLang="en-US" sz="9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대째 이어오는 역사와 노하우</a:t>
            </a:r>
            <a:endParaRPr lang="en-US" altLang="ko-KR" sz="900" b="1" kern="100" dirty="0" smtClean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실버크릭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오너 가족과 와인과의 인연은 남부 이탈리아 작은 마을에서 시작되었다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마을 아래 계곡에는 아름다운 포도밭이 펼쳐져 있었고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베냐미노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크리바리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(</a:t>
            </a:r>
            <a:r>
              <a:rPr lang="en-US" altLang="ko-KR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Benjamino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Cribari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)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는 포도밭 주인에게 가족과 친구들을 위해 몇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갤런의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와인을 만들 포도를 조금 수확해도 되는지 허락을 구했다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그렇게 만든 와인은 매우 맛있었고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천부적인 재능 덕인지 오로지 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'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맛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'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하나로 마을에서는 금새 입소문을 타게 된다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시간이 지나 본격적으로 와인 메이킹에 흥미를 느낀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베냐미노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크리바리는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따뜻한 기후와 비옥한 토양을 좋아하여 산타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클라라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밸리로 이주한다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그리고 그곳에 자신의 포도밭을 심고 자신의 포도로 와인을 만들면서 평생의 꿈을 이루었다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  <a:p>
            <a:pPr fontAlgn="t"/>
            <a:endParaRPr lang="en-US" altLang="ko-KR" sz="9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그때부터 현재까지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실버크릭은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전통과 역사를 존중하며 한 병 한 병에 정성을 담아 가격대비 최고 품질의 와인을 만들어 낸다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  <a:p>
            <a:pPr fontAlgn="t"/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한 병도 헛되이 만들지 않는 정신을 이어가는 것이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실버크릭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오너 가족에게는 큰 자부심이 되었다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  <a:endParaRPr lang="en-US" altLang="ko-KR" sz="900" dirty="0">
              <a:latin typeface="맑은 고딕" pitchFamily="50" charset="-127"/>
              <a:cs typeface="Arial" pitchFamily="34" charset="0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/>
          </p:nvPr>
        </p:nvGraphicFramePr>
        <p:xfrm>
          <a:off x="346824" y="771898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직사각형 16"/>
          <p:cNvSpPr/>
          <p:nvPr/>
        </p:nvSpPr>
        <p:spPr>
          <a:xfrm>
            <a:off x="1132642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1989898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2" name="직사각형 21"/>
          <p:cNvSpPr/>
          <p:nvPr/>
        </p:nvSpPr>
        <p:spPr>
          <a:xfrm>
            <a:off x="1132642" y="8030454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1561270" y="8030454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775584" y="8030454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989898" y="8030454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7" name="직사각형 26"/>
          <p:cNvSpPr/>
          <p:nvPr/>
        </p:nvSpPr>
        <p:spPr>
          <a:xfrm>
            <a:off x="1132642" y="8244692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346956" y="8244692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132642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1346956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1561270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-1" y="290554"/>
            <a:ext cx="2326512" cy="2993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/>
          <p:cNvSpPr/>
          <p:nvPr/>
        </p:nvSpPr>
        <p:spPr>
          <a:xfrm>
            <a:off x="1561270" y="8244692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1346956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직사각형 52"/>
          <p:cNvSpPr/>
          <p:nvPr/>
        </p:nvSpPr>
        <p:spPr>
          <a:xfrm>
            <a:off x="1987476" y="8459468"/>
            <a:ext cx="144000" cy="4572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5" name="직사각형 34"/>
          <p:cNvSpPr/>
          <p:nvPr/>
        </p:nvSpPr>
        <p:spPr>
          <a:xfrm>
            <a:off x="1348409" y="8030454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6" name="직사각형 35"/>
          <p:cNvSpPr/>
          <p:nvPr/>
        </p:nvSpPr>
        <p:spPr>
          <a:xfrm>
            <a:off x="1561270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/>
          <p:cNvSpPr/>
          <p:nvPr/>
        </p:nvSpPr>
        <p:spPr>
          <a:xfrm>
            <a:off x="1774373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7" name="직사각형 46"/>
          <p:cNvSpPr/>
          <p:nvPr/>
        </p:nvSpPr>
        <p:spPr>
          <a:xfrm>
            <a:off x="1995649" y="8242295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9" name="직사각형 48"/>
          <p:cNvSpPr/>
          <p:nvPr/>
        </p:nvSpPr>
        <p:spPr>
          <a:xfrm>
            <a:off x="1780124" y="8242295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50" name="직사각형 49"/>
          <p:cNvSpPr/>
          <p:nvPr/>
        </p:nvSpPr>
        <p:spPr>
          <a:xfrm>
            <a:off x="1774373" y="8459468"/>
            <a:ext cx="144000" cy="4572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2438789" y="792218"/>
            <a:ext cx="2829621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b="1" dirty="0" smtClean="0"/>
              <a:t>SILVER CREEK </a:t>
            </a:r>
            <a:endParaRPr lang="en-US" altLang="ko-KR" b="1" dirty="0"/>
          </a:p>
          <a:p>
            <a:pPr>
              <a:lnSpc>
                <a:spcPct val="150000"/>
              </a:lnSpc>
              <a:defRPr/>
            </a:pPr>
            <a:r>
              <a:rPr lang="en-US" altLang="ko-KR" b="1" dirty="0" smtClean="0"/>
              <a:t>Cabernet Sauvignon</a:t>
            </a:r>
            <a:endParaRPr lang="en-US" altLang="ko-KR" b="1" dirty="0"/>
          </a:p>
          <a:p>
            <a:pPr>
              <a:lnSpc>
                <a:spcPct val="150000"/>
              </a:lnSpc>
              <a:defRPr/>
            </a:pPr>
            <a:r>
              <a:rPr lang="ko-KR" altLang="en-US" b="1" dirty="0" err="1" smtClean="0"/>
              <a:t>실버크릭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까베르네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소비뇽</a:t>
            </a:r>
            <a:endParaRPr lang="ko-KR" altLang="en-US" b="1" dirty="0"/>
          </a:p>
        </p:txBody>
      </p:sp>
      <p:sp>
        <p:nvSpPr>
          <p:cNvPr id="43" name="직사각형 42"/>
          <p:cNvSpPr/>
          <p:nvPr/>
        </p:nvSpPr>
        <p:spPr>
          <a:xfrm>
            <a:off x="1774630" y="8458052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https://www.happysliquor.com/cdn/shop/files/guXwPEobT82LWAUcbW-Zdw_pb_x960_d109e0c9-8671-4ef1-a99d-7b4bdfed057d_1800x1800.png?v=16988977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32" y="836079"/>
            <a:ext cx="1776025" cy="671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37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821</TotalTime>
  <Words>482</Words>
  <Application>Microsoft Office PowerPoint</Application>
  <PresentationFormat>화면 슬라이드 쇼(4:3)</PresentationFormat>
  <Paragraphs>66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10" baseType="lpstr">
      <vt:lpstr>맑은 고딕</vt:lpstr>
      <vt:lpstr>Arial</vt:lpstr>
      <vt:lpstr>Calibri</vt:lpstr>
      <vt:lpstr>Calibri Light</vt:lpstr>
      <vt:lpstr>Constantia</vt:lpstr>
      <vt:lpstr>Georgia</vt:lpstr>
      <vt:lpstr>Times New Roman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이서영 / Robin Rhee</dc:creator>
  <cp:lastModifiedBy>임효진/ Charlotte Lim</cp:lastModifiedBy>
  <cp:revision>308</cp:revision>
  <dcterms:created xsi:type="dcterms:W3CDTF">2023-07-07T01:32:19Z</dcterms:created>
  <dcterms:modified xsi:type="dcterms:W3CDTF">2024-11-14T05:49:15Z</dcterms:modified>
</cp:coreProperties>
</file>