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jpg" ContentType="image/jpg"/>
  <Default Extension="png" ContentType="image/png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6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2125980"/>
            <a:ext cx="77724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3840480"/>
            <a:ext cx="64008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45720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2293620" y="160020"/>
            <a:ext cx="6511925" cy="6534150"/>
          </a:xfrm>
          <a:custGeom>
            <a:avLst/>
            <a:gdLst/>
            <a:ahLst/>
            <a:cxnLst/>
            <a:rect l="l" t="t" r="r" b="b"/>
            <a:pathLst>
              <a:path w="6511925" h="6534150">
                <a:moveTo>
                  <a:pt x="0" y="0"/>
                </a:moveTo>
                <a:lnTo>
                  <a:pt x="0" y="6534150"/>
                </a:lnTo>
              </a:path>
              <a:path w="6511925" h="6534150">
                <a:moveTo>
                  <a:pt x="6511925" y="1245107"/>
                </a:moveTo>
                <a:lnTo>
                  <a:pt x="0" y="1245107"/>
                </a:lnTo>
              </a:path>
            </a:pathLst>
          </a:custGeom>
          <a:ln w="9144">
            <a:solidFill>
              <a:srgbClr val="000000"/>
            </a:solidFill>
            <a:prstDash val="sysDot"/>
          </a:ln>
        </p:spPr>
        <p:txBody>
          <a:bodyPr wrap="square" lIns="0" tIns="0" rIns="0" bIns="0" rtlCol="0"/>
          <a:lstStyle/>
          <a:p/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57200" y="274320"/>
            <a:ext cx="8229600" cy="1097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57200" y="1577340"/>
            <a:ext cx="822960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jpg"/><Relationship Id="rId3" Type="http://schemas.openxmlformats.org/officeDocument/2006/relationships/image" Target="../media/image2.png"/><Relationship Id="rId4" Type="http://schemas.openxmlformats.org/officeDocument/2006/relationships/image" Target="../media/image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423541" y="75082"/>
            <a:ext cx="3679190" cy="1084580"/>
          </a:xfrm>
          <a:prstGeom prst="rect">
            <a:avLst/>
          </a:prstGeom>
        </p:spPr>
        <p:txBody>
          <a:bodyPr wrap="square" lIns="0" tIns="13462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60"/>
              </a:spcBef>
            </a:pPr>
            <a:r>
              <a:rPr dirty="0" sz="1600" spc="-10" b="1">
                <a:latin typeface="Georgia"/>
                <a:cs typeface="Georgia"/>
              </a:rPr>
              <a:t>Marius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960"/>
              </a:spcBef>
            </a:pPr>
            <a:r>
              <a:rPr dirty="0" sz="1600" spc="-10" b="1">
                <a:latin typeface="Georgia"/>
                <a:cs typeface="Georgia"/>
              </a:rPr>
              <a:t>Marius</a:t>
            </a:r>
            <a:r>
              <a:rPr dirty="0" sz="1600" spc="25" b="1">
                <a:latin typeface="Georgia"/>
                <a:cs typeface="Georgia"/>
              </a:rPr>
              <a:t> </a:t>
            </a:r>
            <a:r>
              <a:rPr dirty="0" sz="1600" spc="-5" b="1">
                <a:latin typeface="Georgia"/>
                <a:cs typeface="Georgia"/>
              </a:rPr>
              <a:t>Single </a:t>
            </a:r>
            <a:r>
              <a:rPr dirty="0" sz="1600" spc="-10" b="1">
                <a:latin typeface="Georgia"/>
                <a:cs typeface="Georgia"/>
              </a:rPr>
              <a:t>Vineyard</a:t>
            </a:r>
            <a:r>
              <a:rPr dirty="0" sz="1600" spc="40" b="1">
                <a:latin typeface="Georgia"/>
                <a:cs typeface="Georgia"/>
              </a:rPr>
              <a:t> </a:t>
            </a:r>
            <a:r>
              <a:rPr dirty="0" sz="1600" spc="-10" b="1">
                <a:latin typeface="Georgia"/>
                <a:cs typeface="Georgia"/>
              </a:rPr>
              <a:t>Monastrell</a:t>
            </a:r>
            <a:endParaRPr sz="1600">
              <a:latin typeface="Georgia"/>
              <a:cs typeface="Georgia"/>
            </a:endParaRPr>
          </a:p>
          <a:p>
            <a:pPr marL="12700">
              <a:lnSpc>
                <a:spcPct val="100000"/>
              </a:lnSpc>
              <a:spcBef>
                <a:spcPts val="894"/>
              </a:spcBef>
            </a:pPr>
            <a:r>
              <a:rPr dirty="0" sz="1400">
                <a:latin typeface="맑은 고딕"/>
                <a:cs typeface="맑은 고딕"/>
              </a:rPr>
              <a:t>마리우스</a:t>
            </a:r>
            <a:r>
              <a:rPr dirty="0" sz="1400" spc="-40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싱글빈야드</a:t>
            </a:r>
            <a:r>
              <a:rPr dirty="0" sz="1400" spc="-40">
                <a:latin typeface="맑은 고딕"/>
                <a:cs typeface="맑은 고딕"/>
              </a:rPr>
              <a:t> </a:t>
            </a:r>
            <a:r>
              <a:rPr dirty="0" sz="1400">
                <a:latin typeface="맑은 고딕"/>
                <a:cs typeface="맑은 고딕"/>
              </a:rPr>
              <a:t>모나스트렐</a:t>
            </a:r>
            <a:endParaRPr sz="1400">
              <a:latin typeface="맑은 고딕"/>
              <a:cs typeface="맑은 고딕"/>
            </a:endParaRPr>
          </a:p>
        </p:txBody>
      </p:sp>
      <p:graphicFrame>
        <p:nvGraphicFramePr>
          <p:cNvPr id="3" name="object 3"/>
          <p:cNvGraphicFramePr>
            <a:graphicFrameLocks noGrp="1"/>
          </p:cNvGraphicFramePr>
          <p:nvPr/>
        </p:nvGraphicFramePr>
        <p:xfrm>
          <a:off x="4974082" y="1405127"/>
          <a:ext cx="3842385" cy="4699634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842385"/>
              </a:tblGrid>
              <a:tr h="1964689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950">
                        <a:latin typeface="Times New Roman"/>
                        <a:cs typeface="Times New Roman"/>
                      </a:endParaRPr>
                    </a:p>
                    <a:p>
                      <a:pPr algn="just" marL="127000" marR="3175">
                        <a:lnSpc>
                          <a:spcPct val="100000"/>
                        </a:lnSpc>
                      </a:pPr>
                      <a:r>
                        <a:rPr dirty="0" sz="1100" b="1">
                          <a:latin typeface="Georgia"/>
                          <a:cs typeface="Georgia"/>
                        </a:rPr>
                        <a:t>WINE</a:t>
                      </a:r>
                      <a:r>
                        <a:rPr dirty="0" sz="1100" spc="-65" b="1">
                          <a:latin typeface="Georgia"/>
                          <a:cs typeface="Georgia"/>
                        </a:rPr>
                        <a:t> </a:t>
                      </a:r>
                      <a:r>
                        <a:rPr dirty="0" sz="1100" spc="-5" b="1">
                          <a:latin typeface="Georgia"/>
                          <a:cs typeface="Georgia"/>
                        </a:rPr>
                        <a:t>MAKING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algn="just" marL="127000" marR="3175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>
                          <a:latin typeface="맑은 고딕"/>
                          <a:cs typeface="맑은 고딕"/>
                        </a:rPr>
                        <a:t>프렌치</a:t>
                      </a:r>
                      <a:r>
                        <a:rPr dirty="0" sz="9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오크(500L)</a:t>
                      </a:r>
                      <a:r>
                        <a:rPr dirty="0" sz="900" spc="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6개월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숙성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algn="just" marL="127000" marR="3175">
                        <a:lnSpc>
                          <a:spcPct val="100000"/>
                        </a:lnSpc>
                        <a:spcBef>
                          <a:spcPts val="760"/>
                        </a:spcBef>
                      </a:pPr>
                      <a:r>
                        <a:rPr dirty="0" sz="1100" b="1">
                          <a:latin typeface="Georgia"/>
                          <a:cs typeface="Georgia"/>
                        </a:rPr>
                        <a:t>TASTING</a:t>
                      </a:r>
                      <a:r>
                        <a:rPr dirty="0" sz="1100" spc="-70" b="1">
                          <a:latin typeface="Georgia"/>
                          <a:cs typeface="Georgia"/>
                        </a:rPr>
                        <a:t> </a:t>
                      </a:r>
                      <a:r>
                        <a:rPr dirty="0" sz="1100" spc="-5" b="1">
                          <a:latin typeface="Georgia"/>
                          <a:cs typeface="Georgia"/>
                        </a:rPr>
                        <a:t>NOTE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algn="just" marL="127000">
                        <a:lnSpc>
                          <a:spcPct val="100000"/>
                        </a:lnSpc>
                        <a:spcBef>
                          <a:spcPts val="25"/>
                        </a:spcBef>
                      </a:pPr>
                      <a:r>
                        <a:rPr dirty="0" sz="900">
                          <a:latin typeface="맑은 고딕"/>
                          <a:cs typeface="맑은 고딕"/>
                        </a:rPr>
                        <a:t>중간정도의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바디감에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딥레드컬러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좋은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균형감과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구조감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그리고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산도까지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블루베리, 블랙베리, 감초 그리고 화이트 페퍼의 아로마 입안에선 실키하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고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부드러운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타닌이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아로마와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조화가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아주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좋다.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900">
                        <a:latin typeface="Times New Roman"/>
                        <a:cs typeface="Times New Roman"/>
                      </a:endParaRPr>
                    </a:p>
                    <a:p>
                      <a:pPr algn="just" marL="127000" marR="3175">
                        <a:lnSpc>
                          <a:spcPct val="100000"/>
                        </a:lnSpc>
                      </a:pPr>
                      <a:r>
                        <a:rPr dirty="0" sz="900">
                          <a:latin typeface="맑은 고딕"/>
                          <a:cs typeface="맑은 고딕"/>
                        </a:rPr>
                        <a:t>추천음식: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껍질을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튀기듯이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구운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닭다리살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스테이크,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기름기가</a:t>
                      </a:r>
                      <a:r>
                        <a:rPr dirty="0" sz="9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적은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육류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B="0" marT="635"/>
                </a:tc>
              </a:tr>
              <a:tr h="2734945">
                <a:tc>
                  <a:txBody>
                    <a:bodyPr/>
                    <a:lstStyle/>
                    <a:p>
                      <a:pPr marR="3175"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endParaRPr sz="1350">
                        <a:latin typeface="Times New Roman"/>
                        <a:cs typeface="Times New Roman"/>
                      </a:endParaRPr>
                    </a:p>
                    <a:p>
                      <a:pPr marL="127000" marR="317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dirty="0" sz="1100" spc="-5" b="1">
                          <a:latin typeface="Georgia"/>
                          <a:cs typeface="Georgia"/>
                        </a:rPr>
                        <a:t>COMMENT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marL="127000" marR="58419">
                        <a:lnSpc>
                          <a:spcPct val="100000"/>
                        </a:lnSpc>
                        <a:spcBef>
                          <a:spcPts val="20"/>
                        </a:spcBef>
                      </a:pPr>
                      <a:r>
                        <a:rPr dirty="0" sz="900">
                          <a:latin typeface="맑은 고딕"/>
                          <a:cs typeface="맑은 고딕"/>
                        </a:rPr>
                        <a:t>피케라스(마리우스)는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1915년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증조부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루이스(Luis)가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설립한 이래로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100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년이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넘는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기간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동안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가족이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운영하고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있다.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  <a:p>
                      <a:pPr marL="127000" marR="24130">
                        <a:lnSpc>
                          <a:spcPct val="100000"/>
                        </a:lnSpc>
                      </a:pPr>
                      <a:r>
                        <a:rPr dirty="0" sz="900" spc="-5">
                          <a:latin typeface="맑은 고딕"/>
                          <a:cs typeface="맑은 고딕"/>
                        </a:rPr>
                        <a:t>“좋은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와인은 좋은 포도원에서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나온다.＂라는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철학을 가지고 포도나무의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관리,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양조와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오크통</a:t>
                      </a:r>
                      <a:r>
                        <a:rPr dirty="0" sz="9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선택,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병입과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라벨링까지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와인의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품질을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향상시키기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위해 끊임없이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노력하여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알만사(Almansa) 지역의 독특한 정체성을 가진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 와인으로 생산하고 있다. 또한 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4대째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생산하는 모든 와인에 알만사 지역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의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토착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포도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품종을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사용하여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와인을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현대적이고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우아하게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표현하고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있 </a:t>
                      </a:r>
                      <a:r>
                        <a:rPr dirty="0" sz="900" spc="-3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다.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  <a:p>
                      <a:pPr marL="127000" marR="9525">
                        <a:lnSpc>
                          <a:spcPct val="100000"/>
                        </a:lnSpc>
                      </a:pPr>
                      <a:r>
                        <a:rPr dirty="0" sz="900">
                          <a:latin typeface="맑은 고딕"/>
                          <a:cs typeface="맑은 고딕"/>
                        </a:rPr>
                        <a:t>피케라스가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어떻게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 spc="50">
                          <a:latin typeface="맑은 고딕"/>
                          <a:cs typeface="맑은 고딕"/>
                        </a:rPr>
                        <a:t>시작되♘는지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어떤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목표를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가지고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 spc="65">
                          <a:latin typeface="맑은 고딕"/>
                          <a:cs typeface="맑은 고딕"/>
                        </a:rPr>
                        <a:t>있♘는지를</a:t>
                      </a:r>
                      <a:r>
                        <a:rPr dirty="0" sz="900" spc="-2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잃지 </a:t>
                      </a:r>
                      <a:r>
                        <a:rPr dirty="0" sz="900" spc="-3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않으며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노력하고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선조의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정신을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이어가고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있다.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하지만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과거에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 spc="80">
                          <a:latin typeface="맑은 고딕"/>
                          <a:cs typeface="맑은 고딕"/>
                        </a:rPr>
                        <a:t>♘매이지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않기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위해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새로운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기술을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도입하고,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젊은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세대와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시장의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변화에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민감하여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트렌드한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와인으로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거듭나고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있다.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  <a:p>
                      <a:pPr algn="just" marL="127000" marR="73025">
                        <a:lnSpc>
                          <a:spcPct val="100000"/>
                        </a:lnSpc>
                      </a:pPr>
                      <a:r>
                        <a:rPr dirty="0" sz="900">
                          <a:latin typeface="맑은 고딕"/>
                          <a:cs typeface="맑은 고딕"/>
                        </a:rPr>
                        <a:t>와이너리는 친환경으로 운영된다. 와이너리 지붕 전체에 태양광 패널을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설치하여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전기를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직접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생산하여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사용하고,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가벼운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병,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재활용</a:t>
                      </a:r>
                      <a:r>
                        <a:rPr dirty="0" sz="900" spc="-2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종이</a:t>
                      </a:r>
                      <a:r>
                        <a:rPr dirty="0" sz="900" spc="-1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사용, </a:t>
                      </a:r>
                      <a:r>
                        <a:rPr dirty="0" sz="900" spc="-30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특히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모든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와인을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유기농법으로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재배,</a:t>
                      </a:r>
                      <a:r>
                        <a:rPr dirty="0" sz="900" spc="-5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생산하고</a:t>
                      </a:r>
                      <a:r>
                        <a:rPr dirty="0" sz="900" spc="-10">
                          <a:latin typeface="맑은 고딕"/>
                          <a:cs typeface="맑은 고딕"/>
                        </a:rPr>
                        <a:t> </a:t>
                      </a:r>
                      <a:r>
                        <a:rPr dirty="0" sz="900">
                          <a:latin typeface="맑은 고딕"/>
                          <a:cs typeface="맑은 고딕"/>
                        </a:rPr>
                        <a:t>있다.</a:t>
                      </a:r>
                      <a:endParaRPr sz="900">
                        <a:latin typeface="맑은 고딕"/>
                        <a:cs typeface="맑은 고딕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aphicFrame>
        <p:nvGraphicFramePr>
          <p:cNvPr id="4" name="object 4"/>
          <p:cNvGraphicFramePr>
            <a:graphicFrameLocks noGrp="1"/>
          </p:cNvGraphicFramePr>
          <p:nvPr/>
        </p:nvGraphicFramePr>
        <p:xfrm>
          <a:off x="2293620" y="1525224"/>
          <a:ext cx="2013585" cy="36226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013585"/>
              </a:tblGrid>
              <a:tr h="460375">
                <a:tc>
                  <a:txBody>
                    <a:bodyPr/>
                    <a:lstStyle/>
                    <a:p>
                      <a:pPr marL="216535">
                        <a:lnSpc>
                          <a:spcPts val="1215"/>
                        </a:lnSpc>
                      </a:pPr>
                      <a:r>
                        <a:rPr dirty="0" sz="1100" spc="-5" b="1">
                          <a:latin typeface="Georgia"/>
                          <a:cs typeface="Georgia"/>
                        </a:rPr>
                        <a:t>REGION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marL="216535">
                        <a:lnSpc>
                          <a:spcPts val="1300"/>
                        </a:lnSpc>
                      </a:pPr>
                      <a:r>
                        <a:rPr dirty="0" sz="1100">
                          <a:latin typeface="Constantia"/>
                          <a:cs typeface="Constantia"/>
                        </a:rPr>
                        <a:t>Almansa,</a:t>
                      </a:r>
                      <a:r>
                        <a:rPr dirty="0" sz="1100" spc="-55">
                          <a:latin typeface="Constantia"/>
                          <a:cs typeface="Constantia"/>
                        </a:rPr>
                        <a:t> </a:t>
                      </a:r>
                      <a:r>
                        <a:rPr dirty="0" sz="1100" spc="-5">
                          <a:latin typeface="Constantia"/>
                          <a:cs typeface="Constantia"/>
                        </a:rPr>
                        <a:t>Spain</a:t>
                      </a:r>
                      <a:endParaRPr sz="1100">
                        <a:latin typeface="Constantia"/>
                        <a:cs typeface="Constantia"/>
                      </a:endParaRPr>
                    </a:p>
                  </a:txBody>
                  <a:tcPr marL="0" marR="0" marB="0" marT="0"/>
                </a:tc>
              </a:tr>
              <a:tr h="722630">
                <a:tc>
                  <a:txBody>
                    <a:bodyPr/>
                    <a:lstStyle/>
                    <a:p>
                      <a:pPr marL="216535">
                        <a:lnSpc>
                          <a:spcPts val="1300"/>
                        </a:lnSpc>
                        <a:spcBef>
                          <a:spcPts val="940"/>
                        </a:spcBef>
                      </a:pPr>
                      <a:r>
                        <a:rPr dirty="0" sz="1100" b="1">
                          <a:latin typeface="Times New Roman"/>
                          <a:cs typeface="Times New Roman"/>
                        </a:rPr>
                        <a:t>TYPE</a:t>
                      </a:r>
                      <a:endParaRPr sz="1100">
                        <a:latin typeface="Times New Roman"/>
                        <a:cs typeface="Times New Roman"/>
                      </a:endParaRPr>
                    </a:p>
                    <a:p>
                      <a:pPr marL="216535">
                        <a:lnSpc>
                          <a:spcPts val="1300"/>
                        </a:lnSpc>
                      </a:pPr>
                      <a:r>
                        <a:rPr dirty="0" sz="1100" spc="-5">
                          <a:latin typeface="Constantia"/>
                          <a:cs typeface="Constantia"/>
                        </a:rPr>
                        <a:t>Red</a:t>
                      </a:r>
                      <a:endParaRPr sz="1100">
                        <a:latin typeface="Constantia"/>
                        <a:cs typeface="Constantia"/>
                      </a:endParaRPr>
                    </a:p>
                  </a:txBody>
                  <a:tcPr marL="0" marR="0" marB="0" marT="119380"/>
                </a:tc>
              </a:tr>
              <a:tr h="72453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700">
                        <a:latin typeface="Times New Roman"/>
                        <a:cs typeface="Times New Roman"/>
                      </a:endParaRPr>
                    </a:p>
                    <a:p>
                      <a:pPr marL="216535">
                        <a:lnSpc>
                          <a:spcPts val="1300"/>
                        </a:lnSpc>
                      </a:pPr>
                      <a:r>
                        <a:rPr dirty="0" sz="1100" spc="-5" b="1">
                          <a:latin typeface="Georgia"/>
                          <a:cs typeface="Georgia"/>
                        </a:rPr>
                        <a:t>ALCOHOL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marL="216535">
                        <a:lnSpc>
                          <a:spcPts val="1300"/>
                        </a:lnSpc>
                      </a:pPr>
                      <a:r>
                        <a:rPr dirty="0" sz="1100">
                          <a:latin typeface="Constantia"/>
                          <a:cs typeface="Constantia"/>
                        </a:rPr>
                        <a:t>14.5%</a:t>
                      </a:r>
                      <a:endParaRPr sz="1100">
                        <a:latin typeface="Constantia"/>
                        <a:cs typeface="Constantia"/>
                      </a:endParaRPr>
                    </a:p>
                  </a:txBody>
                  <a:tcPr marL="0" marR="0" marB="0" marT="5715"/>
                </a:tc>
              </a:tr>
              <a:tr h="840105">
                <a:tc>
                  <a:txBody>
                    <a:bodyPr/>
                    <a:lstStyle/>
                    <a:p>
                      <a:pPr marL="216535">
                        <a:lnSpc>
                          <a:spcPts val="1300"/>
                        </a:lnSpc>
                        <a:spcBef>
                          <a:spcPts val="955"/>
                        </a:spcBef>
                      </a:pPr>
                      <a:r>
                        <a:rPr dirty="0" sz="1100" spc="-5" b="1">
                          <a:latin typeface="Georgia"/>
                          <a:cs typeface="Georgia"/>
                        </a:rPr>
                        <a:t>VARIETY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marL="216535">
                        <a:lnSpc>
                          <a:spcPts val="1300"/>
                        </a:lnSpc>
                      </a:pPr>
                      <a:r>
                        <a:rPr dirty="0" sz="1100">
                          <a:latin typeface="Constantia"/>
                          <a:cs typeface="Constantia"/>
                        </a:rPr>
                        <a:t>100%</a:t>
                      </a:r>
                      <a:r>
                        <a:rPr dirty="0" sz="1100" spc="-55">
                          <a:latin typeface="Constantia"/>
                          <a:cs typeface="Constantia"/>
                        </a:rPr>
                        <a:t> </a:t>
                      </a:r>
                      <a:r>
                        <a:rPr dirty="0" sz="1100" spc="-5">
                          <a:latin typeface="Constantia"/>
                          <a:cs typeface="Constantia"/>
                        </a:rPr>
                        <a:t>Monastrell</a:t>
                      </a:r>
                      <a:endParaRPr sz="1100">
                        <a:latin typeface="Constantia"/>
                        <a:cs typeface="Constantia"/>
                      </a:endParaRPr>
                    </a:p>
                  </a:txBody>
                  <a:tcPr marL="0" marR="0" marB="0" marT="121285"/>
                </a:tc>
              </a:tr>
              <a:tr h="875030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2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5"/>
                        </a:spcBef>
                      </a:pPr>
                      <a:endParaRPr sz="1300">
                        <a:latin typeface="Times New Roman"/>
                        <a:cs typeface="Times New Roman"/>
                      </a:endParaRPr>
                    </a:p>
                    <a:p>
                      <a:pPr marL="216535">
                        <a:lnSpc>
                          <a:spcPts val="1300"/>
                        </a:lnSpc>
                        <a:spcBef>
                          <a:spcPts val="5"/>
                        </a:spcBef>
                      </a:pPr>
                      <a:r>
                        <a:rPr dirty="0" sz="1100" b="1">
                          <a:latin typeface="Georgia"/>
                          <a:cs typeface="Georgia"/>
                        </a:rPr>
                        <a:t>AWARD</a:t>
                      </a:r>
                      <a:endParaRPr sz="1100">
                        <a:latin typeface="Georgia"/>
                        <a:cs typeface="Georgia"/>
                      </a:endParaRPr>
                    </a:p>
                    <a:p>
                      <a:pPr marL="216535" marR="119380">
                        <a:lnSpc>
                          <a:spcPts val="1320"/>
                        </a:lnSpc>
                      </a:pPr>
                      <a:r>
                        <a:rPr dirty="0" sz="1100" spc="-5">
                          <a:latin typeface="Constantia"/>
                          <a:cs typeface="Constantia"/>
                        </a:rPr>
                        <a:t>Berliner </a:t>
                      </a:r>
                      <a:r>
                        <a:rPr dirty="0" sz="1100">
                          <a:latin typeface="Constantia"/>
                          <a:cs typeface="Constantia"/>
                        </a:rPr>
                        <a:t>Wein </a:t>
                      </a:r>
                      <a:r>
                        <a:rPr dirty="0" sz="1100" spc="-5">
                          <a:latin typeface="Constantia"/>
                          <a:cs typeface="Constantia"/>
                        </a:rPr>
                        <a:t>Trophy-Gold </a:t>
                      </a:r>
                      <a:r>
                        <a:rPr dirty="0" sz="1100" spc="-265">
                          <a:latin typeface="Constantia"/>
                          <a:cs typeface="Constantia"/>
                        </a:rPr>
                        <a:t> </a:t>
                      </a:r>
                      <a:r>
                        <a:rPr dirty="0" sz="1100" spc="-5">
                          <a:latin typeface="Constantia"/>
                          <a:cs typeface="Constantia"/>
                        </a:rPr>
                        <a:t>Mundus</a:t>
                      </a:r>
                      <a:r>
                        <a:rPr dirty="0" sz="1100" spc="-10">
                          <a:latin typeface="Constantia"/>
                          <a:cs typeface="Constantia"/>
                        </a:rPr>
                        <a:t> </a:t>
                      </a:r>
                      <a:r>
                        <a:rPr dirty="0" sz="1100">
                          <a:latin typeface="Constantia"/>
                          <a:cs typeface="Constantia"/>
                        </a:rPr>
                        <a:t>Vini</a:t>
                      </a:r>
                      <a:r>
                        <a:rPr dirty="0" sz="1100" spc="-20">
                          <a:latin typeface="Constantia"/>
                          <a:cs typeface="Constantia"/>
                        </a:rPr>
                        <a:t> </a:t>
                      </a:r>
                      <a:r>
                        <a:rPr dirty="0" sz="1100">
                          <a:latin typeface="Constantia"/>
                          <a:cs typeface="Constantia"/>
                        </a:rPr>
                        <a:t>-</a:t>
                      </a:r>
                      <a:r>
                        <a:rPr dirty="0" sz="1100" spc="-10">
                          <a:latin typeface="Constantia"/>
                          <a:cs typeface="Constantia"/>
                        </a:rPr>
                        <a:t> </a:t>
                      </a:r>
                      <a:r>
                        <a:rPr dirty="0" sz="1100">
                          <a:latin typeface="Constantia"/>
                          <a:cs typeface="Constantia"/>
                        </a:rPr>
                        <a:t>Silver</a:t>
                      </a:r>
                      <a:endParaRPr sz="1100">
                        <a:latin typeface="Constantia"/>
                        <a:cs typeface="Constantia"/>
                      </a:endParaRPr>
                    </a:p>
                  </a:txBody>
                  <a:tcPr marL="0" marR="0" marB="0" marT="0"/>
                </a:tc>
              </a:tr>
            </a:tbl>
          </a:graphicData>
        </a:graphic>
      </p:graphicFrame>
      <p:grpSp>
        <p:nvGrpSpPr>
          <p:cNvPr id="5" name="object 5"/>
          <p:cNvGrpSpPr/>
          <p:nvPr/>
        </p:nvGrpSpPr>
        <p:grpSpPr>
          <a:xfrm>
            <a:off x="2293620" y="455676"/>
            <a:ext cx="6598920" cy="6393180"/>
            <a:chOff x="2293620" y="455676"/>
            <a:chExt cx="6598920" cy="6393180"/>
          </a:xfrm>
        </p:grpSpPr>
        <p:sp>
          <p:nvSpPr>
            <p:cNvPr id="6" name="object 6"/>
            <p:cNvSpPr/>
            <p:nvPr/>
          </p:nvSpPr>
          <p:spPr>
            <a:xfrm>
              <a:off x="2293620" y="6105143"/>
              <a:ext cx="6511925" cy="0"/>
            </a:xfrm>
            <a:custGeom>
              <a:avLst/>
              <a:gdLst/>
              <a:ahLst/>
              <a:cxnLst/>
              <a:rect l="l" t="t" r="r" b="b"/>
              <a:pathLst>
                <a:path w="6511925" h="0">
                  <a:moveTo>
                    <a:pt x="6511925" y="0"/>
                  </a:moveTo>
                  <a:lnTo>
                    <a:pt x="0" y="0"/>
                  </a:lnTo>
                </a:path>
              </a:pathLst>
            </a:custGeom>
            <a:ln w="9144">
              <a:solidFill>
                <a:srgbClr val="000000"/>
              </a:solidFill>
              <a:prstDash val="sysDot"/>
            </a:ln>
          </p:spPr>
          <p:txBody>
            <a:bodyPr wrap="square" lIns="0" tIns="0" rIns="0" bIns="0" rtlCol="0"/>
            <a:lstStyle/>
            <a:p/>
          </p:txBody>
        </p:sp>
        <p:pic>
          <p:nvPicPr>
            <p:cNvPr id="7" name="object 7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7991855" y="455676"/>
              <a:ext cx="784859" cy="524256"/>
            </a:xfrm>
            <a:prstGeom prst="rect">
              <a:avLst/>
            </a:prstGeom>
          </p:spPr>
        </p:pic>
        <p:pic>
          <p:nvPicPr>
            <p:cNvPr id="8" name="object 8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098535" y="6054851"/>
              <a:ext cx="794003" cy="794004"/>
            </a:xfrm>
            <a:prstGeom prst="rect">
              <a:avLst/>
            </a:prstGeom>
          </p:spPr>
        </p:pic>
      </p:grp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165607" y="5964759"/>
          <a:ext cx="840105" cy="760729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839469"/>
              </a:tblGrid>
              <a:tr h="167005">
                <a:tc>
                  <a:txBody>
                    <a:bodyPr/>
                    <a:lstStyle/>
                    <a:p>
                      <a:pPr marL="127000">
                        <a:lnSpc>
                          <a:spcPts val="765"/>
                        </a:lnSpc>
                      </a:pPr>
                      <a:r>
                        <a:rPr dirty="0" sz="800" b="1">
                          <a:latin typeface="Constantia"/>
                          <a:cs typeface="Constantia"/>
                        </a:rPr>
                        <a:t>ACIDITY</a:t>
                      </a:r>
                      <a:endParaRPr sz="800">
                        <a:latin typeface="Constantia"/>
                        <a:cs typeface="Constantia"/>
                      </a:endParaRPr>
                    </a:p>
                  </a:txBody>
                  <a:tcPr marL="0" marR="0" marB="0" marT="0"/>
                </a:tc>
              </a:tr>
              <a:tr h="227329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315"/>
                        </a:spcBef>
                      </a:pPr>
                      <a:r>
                        <a:rPr dirty="0" sz="800" spc="-5" b="1">
                          <a:latin typeface="Constantia"/>
                          <a:cs typeface="Constantia"/>
                        </a:rPr>
                        <a:t>SWEETNESS</a:t>
                      </a:r>
                      <a:endParaRPr sz="800">
                        <a:latin typeface="Constantia"/>
                        <a:cs typeface="Constantia"/>
                      </a:endParaRPr>
                    </a:p>
                  </a:txBody>
                  <a:tcPr marL="0" marR="0" marB="0" marT="40005"/>
                </a:tc>
              </a:tr>
              <a:tr h="213360">
                <a:tc>
                  <a:txBody>
                    <a:bodyPr/>
                    <a:lstStyle/>
                    <a:p>
                      <a:pPr marL="127000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dirty="0" sz="800" b="1">
                          <a:latin typeface="Constantia"/>
                          <a:cs typeface="Constantia"/>
                        </a:rPr>
                        <a:t>BODY</a:t>
                      </a:r>
                      <a:endParaRPr sz="800">
                        <a:latin typeface="Constantia"/>
                        <a:cs typeface="Constantia"/>
                      </a:endParaRPr>
                    </a:p>
                  </a:txBody>
                  <a:tcPr marL="0" marR="0" marB="0" marT="34925"/>
                </a:tc>
              </a:tr>
              <a:tr h="153035">
                <a:tc>
                  <a:txBody>
                    <a:bodyPr/>
                    <a:lstStyle/>
                    <a:p>
                      <a:pPr marL="127000">
                        <a:lnSpc>
                          <a:spcPts val="900"/>
                        </a:lnSpc>
                        <a:spcBef>
                          <a:spcPts val="204"/>
                        </a:spcBef>
                      </a:pPr>
                      <a:r>
                        <a:rPr dirty="0" sz="800" b="1">
                          <a:latin typeface="Constantia"/>
                          <a:cs typeface="Constantia"/>
                        </a:rPr>
                        <a:t>FINISH</a:t>
                      </a:r>
                      <a:endParaRPr sz="800">
                        <a:latin typeface="Constantia"/>
                        <a:cs typeface="Constantia"/>
                      </a:endParaRPr>
                    </a:p>
                  </a:txBody>
                  <a:tcPr marL="0" marR="0" marB="0" marT="26034"/>
                </a:tc>
              </a:tr>
            </a:tbl>
          </a:graphicData>
        </a:graphic>
      </p:graphicFrame>
      <p:grpSp>
        <p:nvGrpSpPr>
          <p:cNvPr id="10" name="object 10"/>
          <p:cNvGrpSpPr/>
          <p:nvPr/>
        </p:nvGrpSpPr>
        <p:grpSpPr>
          <a:xfrm>
            <a:off x="998219" y="5974079"/>
            <a:ext cx="146685" cy="48895"/>
            <a:chOff x="998219" y="5974079"/>
            <a:chExt cx="146685" cy="48895"/>
          </a:xfrm>
        </p:grpSpPr>
        <p:sp>
          <p:nvSpPr>
            <p:cNvPr id="11" name="object 11"/>
            <p:cNvSpPr/>
            <p:nvPr/>
          </p:nvSpPr>
          <p:spPr>
            <a:xfrm>
              <a:off x="999743" y="5975603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14325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143256" y="45720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2" name="object 12"/>
            <p:cNvSpPr/>
            <p:nvPr/>
          </p:nvSpPr>
          <p:spPr>
            <a:xfrm>
              <a:off x="999743" y="5975603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0" y="45720"/>
                  </a:moveTo>
                  <a:lnTo>
                    <a:pt x="143256" y="45720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3" name="object 13"/>
          <p:cNvSpPr/>
          <p:nvPr/>
        </p:nvSpPr>
        <p:spPr>
          <a:xfrm>
            <a:off x="1429511" y="5975603"/>
            <a:ext cx="142240" cy="45720"/>
          </a:xfrm>
          <a:custGeom>
            <a:avLst/>
            <a:gdLst/>
            <a:ahLst/>
            <a:cxnLst/>
            <a:rect l="l" t="t" r="r" b="b"/>
            <a:pathLst>
              <a:path w="142240" h="45720">
                <a:moveTo>
                  <a:pt x="0" y="45720"/>
                </a:moveTo>
                <a:lnTo>
                  <a:pt x="141731" y="45720"/>
                </a:lnTo>
                <a:lnTo>
                  <a:pt x="141731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1642872" y="5975603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10" h="45720">
                <a:moveTo>
                  <a:pt x="0" y="45720"/>
                </a:moveTo>
                <a:lnTo>
                  <a:pt x="143256" y="45720"/>
                </a:lnTo>
                <a:lnTo>
                  <a:pt x="143256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1857755" y="5975603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10" h="45720">
                <a:moveTo>
                  <a:pt x="0" y="45720"/>
                </a:moveTo>
                <a:lnTo>
                  <a:pt x="143256" y="45720"/>
                </a:lnTo>
                <a:lnTo>
                  <a:pt x="143256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16" name="object 16"/>
          <p:cNvGrpSpPr/>
          <p:nvPr/>
        </p:nvGrpSpPr>
        <p:grpSpPr>
          <a:xfrm>
            <a:off x="998219" y="6213347"/>
            <a:ext cx="146685" cy="48895"/>
            <a:chOff x="998219" y="6213347"/>
            <a:chExt cx="146685" cy="48895"/>
          </a:xfrm>
        </p:grpSpPr>
        <p:sp>
          <p:nvSpPr>
            <p:cNvPr id="17" name="object 17"/>
            <p:cNvSpPr/>
            <p:nvPr/>
          </p:nvSpPr>
          <p:spPr>
            <a:xfrm>
              <a:off x="999743" y="6214871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143256" y="0"/>
                  </a:moveTo>
                  <a:lnTo>
                    <a:pt x="0" y="0"/>
                  </a:lnTo>
                  <a:lnTo>
                    <a:pt x="0" y="45719"/>
                  </a:lnTo>
                  <a:lnTo>
                    <a:pt x="143256" y="45719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18" name="object 18"/>
            <p:cNvSpPr/>
            <p:nvPr/>
          </p:nvSpPr>
          <p:spPr>
            <a:xfrm>
              <a:off x="999743" y="6214871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0" y="45719"/>
                  </a:moveTo>
                  <a:lnTo>
                    <a:pt x="143256" y="45719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5719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19" name="object 19"/>
          <p:cNvSpPr/>
          <p:nvPr/>
        </p:nvSpPr>
        <p:spPr>
          <a:xfrm>
            <a:off x="1214627" y="6214871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09" h="45720">
                <a:moveTo>
                  <a:pt x="0" y="45719"/>
                </a:moveTo>
                <a:lnTo>
                  <a:pt x="143256" y="45719"/>
                </a:lnTo>
                <a:lnTo>
                  <a:pt x="143256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1429511" y="6214871"/>
            <a:ext cx="142240" cy="45720"/>
          </a:xfrm>
          <a:custGeom>
            <a:avLst/>
            <a:gdLst/>
            <a:ahLst/>
            <a:cxnLst/>
            <a:rect l="l" t="t" r="r" b="b"/>
            <a:pathLst>
              <a:path w="142240" h="45720">
                <a:moveTo>
                  <a:pt x="0" y="45719"/>
                </a:moveTo>
                <a:lnTo>
                  <a:pt x="141731" y="45719"/>
                </a:lnTo>
                <a:lnTo>
                  <a:pt x="141731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642872" y="6214871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10" h="45720">
                <a:moveTo>
                  <a:pt x="0" y="45719"/>
                </a:moveTo>
                <a:lnTo>
                  <a:pt x="143256" y="45719"/>
                </a:lnTo>
                <a:lnTo>
                  <a:pt x="143256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1857755" y="6214871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10" h="45720">
                <a:moveTo>
                  <a:pt x="0" y="45719"/>
                </a:moveTo>
                <a:lnTo>
                  <a:pt x="143256" y="45719"/>
                </a:lnTo>
                <a:lnTo>
                  <a:pt x="143256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23" name="object 23"/>
          <p:cNvGrpSpPr/>
          <p:nvPr/>
        </p:nvGrpSpPr>
        <p:grpSpPr>
          <a:xfrm>
            <a:off x="998219" y="6428232"/>
            <a:ext cx="146685" cy="48895"/>
            <a:chOff x="998219" y="6428232"/>
            <a:chExt cx="146685" cy="48895"/>
          </a:xfrm>
        </p:grpSpPr>
        <p:sp>
          <p:nvSpPr>
            <p:cNvPr id="24" name="object 24"/>
            <p:cNvSpPr/>
            <p:nvPr/>
          </p:nvSpPr>
          <p:spPr>
            <a:xfrm>
              <a:off x="999743" y="6429756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14325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143256" y="45720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5" name="object 25"/>
            <p:cNvSpPr/>
            <p:nvPr/>
          </p:nvSpPr>
          <p:spPr>
            <a:xfrm>
              <a:off x="999743" y="6429756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0" y="45720"/>
                  </a:moveTo>
                  <a:lnTo>
                    <a:pt x="143256" y="45720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6" name="object 26"/>
          <p:cNvGrpSpPr/>
          <p:nvPr/>
        </p:nvGrpSpPr>
        <p:grpSpPr>
          <a:xfrm>
            <a:off x="1213103" y="6428232"/>
            <a:ext cx="146685" cy="48895"/>
            <a:chOff x="1213103" y="6428232"/>
            <a:chExt cx="146685" cy="48895"/>
          </a:xfrm>
        </p:grpSpPr>
        <p:sp>
          <p:nvSpPr>
            <p:cNvPr id="27" name="object 27"/>
            <p:cNvSpPr/>
            <p:nvPr/>
          </p:nvSpPr>
          <p:spPr>
            <a:xfrm>
              <a:off x="1214627" y="6429756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14325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143256" y="45720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28" name="object 28"/>
            <p:cNvSpPr/>
            <p:nvPr/>
          </p:nvSpPr>
          <p:spPr>
            <a:xfrm>
              <a:off x="1214627" y="6429756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0" y="45720"/>
                  </a:moveTo>
                  <a:lnTo>
                    <a:pt x="143256" y="45720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29" name="object 29"/>
          <p:cNvGrpSpPr/>
          <p:nvPr/>
        </p:nvGrpSpPr>
        <p:grpSpPr>
          <a:xfrm>
            <a:off x="1427988" y="6428232"/>
            <a:ext cx="144780" cy="48895"/>
            <a:chOff x="1427988" y="6428232"/>
            <a:chExt cx="144780" cy="48895"/>
          </a:xfrm>
        </p:grpSpPr>
        <p:sp>
          <p:nvSpPr>
            <p:cNvPr id="30" name="object 30"/>
            <p:cNvSpPr/>
            <p:nvPr/>
          </p:nvSpPr>
          <p:spPr>
            <a:xfrm>
              <a:off x="1429512" y="6429756"/>
              <a:ext cx="142240" cy="45720"/>
            </a:xfrm>
            <a:custGeom>
              <a:avLst/>
              <a:gdLst/>
              <a:ahLst/>
              <a:cxnLst/>
              <a:rect l="l" t="t" r="r" b="b"/>
              <a:pathLst>
                <a:path w="142240" h="45720">
                  <a:moveTo>
                    <a:pt x="141731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141731" y="45720"/>
                  </a:lnTo>
                  <a:lnTo>
                    <a:pt x="141731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1" name="object 31"/>
            <p:cNvSpPr/>
            <p:nvPr/>
          </p:nvSpPr>
          <p:spPr>
            <a:xfrm>
              <a:off x="1429512" y="6429756"/>
              <a:ext cx="142240" cy="45720"/>
            </a:xfrm>
            <a:custGeom>
              <a:avLst/>
              <a:gdLst/>
              <a:ahLst/>
              <a:cxnLst/>
              <a:rect l="l" t="t" r="r" b="b"/>
              <a:pathLst>
                <a:path w="142240" h="45720">
                  <a:moveTo>
                    <a:pt x="0" y="45720"/>
                  </a:moveTo>
                  <a:lnTo>
                    <a:pt x="141731" y="45720"/>
                  </a:lnTo>
                  <a:lnTo>
                    <a:pt x="141731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2" name="object 32"/>
          <p:cNvSpPr/>
          <p:nvPr/>
        </p:nvSpPr>
        <p:spPr>
          <a:xfrm>
            <a:off x="1857755" y="6429755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10" h="45720">
                <a:moveTo>
                  <a:pt x="0" y="45720"/>
                </a:moveTo>
                <a:lnTo>
                  <a:pt x="143256" y="45720"/>
                </a:lnTo>
                <a:lnTo>
                  <a:pt x="143256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33" name="object 33"/>
          <p:cNvGrpSpPr/>
          <p:nvPr/>
        </p:nvGrpSpPr>
        <p:grpSpPr>
          <a:xfrm>
            <a:off x="998219" y="6641592"/>
            <a:ext cx="146685" cy="50800"/>
            <a:chOff x="998219" y="6641592"/>
            <a:chExt cx="146685" cy="50800"/>
          </a:xfrm>
        </p:grpSpPr>
        <p:sp>
          <p:nvSpPr>
            <p:cNvPr id="34" name="object 34"/>
            <p:cNvSpPr/>
            <p:nvPr/>
          </p:nvSpPr>
          <p:spPr>
            <a:xfrm>
              <a:off x="999743" y="6643116"/>
              <a:ext cx="143510" cy="47625"/>
            </a:xfrm>
            <a:custGeom>
              <a:avLst/>
              <a:gdLst/>
              <a:ahLst/>
              <a:cxnLst/>
              <a:rect l="l" t="t" r="r" b="b"/>
              <a:pathLst>
                <a:path w="143509" h="47625">
                  <a:moveTo>
                    <a:pt x="143256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43256" y="4724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5" name="object 35"/>
            <p:cNvSpPr/>
            <p:nvPr/>
          </p:nvSpPr>
          <p:spPr>
            <a:xfrm>
              <a:off x="999743" y="6643116"/>
              <a:ext cx="143510" cy="47625"/>
            </a:xfrm>
            <a:custGeom>
              <a:avLst/>
              <a:gdLst/>
              <a:ahLst/>
              <a:cxnLst/>
              <a:rect l="l" t="t" r="r" b="b"/>
              <a:pathLst>
                <a:path w="143509" h="47625">
                  <a:moveTo>
                    <a:pt x="0" y="47243"/>
                  </a:moveTo>
                  <a:lnTo>
                    <a:pt x="143256" y="47243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724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grpSp>
        <p:nvGrpSpPr>
          <p:cNvPr id="36" name="object 36"/>
          <p:cNvGrpSpPr/>
          <p:nvPr/>
        </p:nvGrpSpPr>
        <p:grpSpPr>
          <a:xfrm>
            <a:off x="1213103" y="6641592"/>
            <a:ext cx="146685" cy="50800"/>
            <a:chOff x="1213103" y="6641592"/>
            <a:chExt cx="146685" cy="50800"/>
          </a:xfrm>
        </p:grpSpPr>
        <p:sp>
          <p:nvSpPr>
            <p:cNvPr id="37" name="object 37"/>
            <p:cNvSpPr/>
            <p:nvPr/>
          </p:nvSpPr>
          <p:spPr>
            <a:xfrm>
              <a:off x="1214627" y="6643116"/>
              <a:ext cx="143510" cy="47625"/>
            </a:xfrm>
            <a:custGeom>
              <a:avLst/>
              <a:gdLst/>
              <a:ahLst/>
              <a:cxnLst/>
              <a:rect l="l" t="t" r="r" b="b"/>
              <a:pathLst>
                <a:path w="143509" h="47625">
                  <a:moveTo>
                    <a:pt x="143256" y="0"/>
                  </a:moveTo>
                  <a:lnTo>
                    <a:pt x="0" y="0"/>
                  </a:lnTo>
                  <a:lnTo>
                    <a:pt x="0" y="47243"/>
                  </a:lnTo>
                  <a:lnTo>
                    <a:pt x="143256" y="47243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38" name="object 38"/>
            <p:cNvSpPr/>
            <p:nvPr/>
          </p:nvSpPr>
          <p:spPr>
            <a:xfrm>
              <a:off x="1214627" y="6643116"/>
              <a:ext cx="143510" cy="47625"/>
            </a:xfrm>
            <a:custGeom>
              <a:avLst/>
              <a:gdLst/>
              <a:ahLst/>
              <a:cxnLst/>
              <a:rect l="l" t="t" r="r" b="b"/>
              <a:pathLst>
                <a:path w="143509" h="47625">
                  <a:moveTo>
                    <a:pt x="0" y="47243"/>
                  </a:moveTo>
                  <a:lnTo>
                    <a:pt x="143256" y="47243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7243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39" name="object 39"/>
          <p:cNvSpPr/>
          <p:nvPr/>
        </p:nvSpPr>
        <p:spPr>
          <a:xfrm>
            <a:off x="1857755" y="6643116"/>
            <a:ext cx="143510" cy="47625"/>
          </a:xfrm>
          <a:custGeom>
            <a:avLst/>
            <a:gdLst/>
            <a:ahLst/>
            <a:cxnLst/>
            <a:rect l="l" t="t" r="r" b="b"/>
            <a:pathLst>
              <a:path w="143510" h="47625">
                <a:moveTo>
                  <a:pt x="0" y="47243"/>
                </a:moveTo>
                <a:lnTo>
                  <a:pt x="143256" y="47243"/>
                </a:lnTo>
                <a:lnTo>
                  <a:pt x="143256" y="0"/>
                </a:lnTo>
                <a:lnTo>
                  <a:pt x="0" y="0"/>
                </a:lnTo>
                <a:lnTo>
                  <a:pt x="0" y="472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grpSp>
        <p:nvGrpSpPr>
          <p:cNvPr id="40" name="object 40"/>
          <p:cNvGrpSpPr/>
          <p:nvPr/>
        </p:nvGrpSpPr>
        <p:grpSpPr>
          <a:xfrm>
            <a:off x="1211580" y="5977128"/>
            <a:ext cx="146685" cy="48895"/>
            <a:chOff x="1211580" y="5977128"/>
            <a:chExt cx="146685" cy="48895"/>
          </a:xfrm>
        </p:grpSpPr>
        <p:sp>
          <p:nvSpPr>
            <p:cNvPr id="41" name="object 41"/>
            <p:cNvSpPr/>
            <p:nvPr/>
          </p:nvSpPr>
          <p:spPr>
            <a:xfrm>
              <a:off x="1213104" y="5978652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143256" y="0"/>
                  </a:moveTo>
                  <a:lnTo>
                    <a:pt x="0" y="0"/>
                  </a:lnTo>
                  <a:lnTo>
                    <a:pt x="0" y="45720"/>
                  </a:lnTo>
                  <a:lnTo>
                    <a:pt x="143256" y="45720"/>
                  </a:lnTo>
                  <a:lnTo>
                    <a:pt x="143256" y="0"/>
                  </a:lnTo>
                  <a:close/>
                </a:path>
              </a:pathLst>
            </a:custGeom>
            <a:solidFill>
              <a:srgbClr val="FF0000"/>
            </a:solidFill>
          </p:spPr>
          <p:txBody>
            <a:bodyPr wrap="square" lIns="0" tIns="0" rIns="0" bIns="0" rtlCol="0"/>
            <a:lstStyle/>
            <a:p/>
          </p:txBody>
        </p:sp>
        <p:sp>
          <p:nvSpPr>
            <p:cNvPr id="42" name="object 42"/>
            <p:cNvSpPr/>
            <p:nvPr/>
          </p:nvSpPr>
          <p:spPr>
            <a:xfrm>
              <a:off x="1213104" y="5978652"/>
              <a:ext cx="143510" cy="45720"/>
            </a:xfrm>
            <a:custGeom>
              <a:avLst/>
              <a:gdLst/>
              <a:ahLst/>
              <a:cxnLst/>
              <a:rect l="l" t="t" r="r" b="b"/>
              <a:pathLst>
                <a:path w="143509" h="45720">
                  <a:moveTo>
                    <a:pt x="0" y="45720"/>
                  </a:moveTo>
                  <a:lnTo>
                    <a:pt x="143256" y="45720"/>
                  </a:lnTo>
                  <a:lnTo>
                    <a:pt x="143256" y="0"/>
                  </a:lnTo>
                  <a:lnTo>
                    <a:pt x="0" y="0"/>
                  </a:lnTo>
                  <a:lnTo>
                    <a:pt x="0" y="45720"/>
                  </a:lnTo>
                  <a:close/>
                </a:path>
              </a:pathLst>
            </a:custGeom>
            <a:ln w="3175">
              <a:solidFill>
                <a:srgbClr val="FF0000"/>
              </a:solidFill>
            </a:ln>
          </p:spPr>
          <p:txBody>
            <a:bodyPr wrap="square" lIns="0" tIns="0" rIns="0" bIns="0" rtlCol="0"/>
            <a:lstStyle/>
            <a:p/>
          </p:txBody>
        </p:sp>
      </p:grpSp>
      <p:sp>
        <p:nvSpPr>
          <p:cNvPr id="43" name="object 43"/>
          <p:cNvSpPr/>
          <p:nvPr/>
        </p:nvSpPr>
        <p:spPr>
          <a:xfrm>
            <a:off x="1644395" y="6429755"/>
            <a:ext cx="143510" cy="45720"/>
          </a:xfrm>
          <a:custGeom>
            <a:avLst/>
            <a:gdLst/>
            <a:ahLst/>
            <a:cxnLst/>
            <a:rect l="l" t="t" r="r" b="b"/>
            <a:pathLst>
              <a:path w="143510" h="45720">
                <a:moveTo>
                  <a:pt x="0" y="45720"/>
                </a:moveTo>
                <a:lnTo>
                  <a:pt x="143256" y="45720"/>
                </a:lnTo>
                <a:lnTo>
                  <a:pt x="143256" y="0"/>
                </a:lnTo>
                <a:lnTo>
                  <a:pt x="0" y="0"/>
                </a:lnTo>
                <a:lnTo>
                  <a:pt x="0" y="45720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1644395" y="6643116"/>
            <a:ext cx="143510" cy="47625"/>
          </a:xfrm>
          <a:custGeom>
            <a:avLst/>
            <a:gdLst/>
            <a:ahLst/>
            <a:cxnLst/>
            <a:rect l="l" t="t" r="r" b="b"/>
            <a:pathLst>
              <a:path w="143510" h="47625">
                <a:moveTo>
                  <a:pt x="0" y="47243"/>
                </a:moveTo>
                <a:lnTo>
                  <a:pt x="143256" y="47243"/>
                </a:lnTo>
                <a:lnTo>
                  <a:pt x="143256" y="0"/>
                </a:lnTo>
                <a:lnTo>
                  <a:pt x="0" y="0"/>
                </a:lnTo>
                <a:lnTo>
                  <a:pt x="0" y="47243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pic>
        <p:nvPicPr>
          <p:cNvPr id="45" name="object 4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67868" y="646176"/>
            <a:ext cx="1440180" cy="5088078"/>
          </a:xfrm>
          <a:prstGeom prst="rect">
            <a:avLst/>
          </a:prstGeom>
        </p:spPr>
      </p:pic>
      <p:sp>
        <p:nvSpPr>
          <p:cNvPr id="46" name="object 46"/>
          <p:cNvSpPr/>
          <p:nvPr/>
        </p:nvSpPr>
        <p:spPr>
          <a:xfrm>
            <a:off x="1432560" y="6643116"/>
            <a:ext cx="142240" cy="45720"/>
          </a:xfrm>
          <a:custGeom>
            <a:avLst/>
            <a:gdLst/>
            <a:ahLst/>
            <a:cxnLst/>
            <a:rect l="l" t="t" r="r" b="b"/>
            <a:pathLst>
              <a:path w="142240" h="45720">
                <a:moveTo>
                  <a:pt x="0" y="45719"/>
                </a:moveTo>
                <a:lnTo>
                  <a:pt x="141731" y="45719"/>
                </a:lnTo>
                <a:lnTo>
                  <a:pt x="141731" y="0"/>
                </a:lnTo>
                <a:lnTo>
                  <a:pt x="0" y="0"/>
                </a:lnTo>
                <a:lnTo>
                  <a:pt x="0" y="45719"/>
                </a:lnTo>
                <a:close/>
              </a:path>
            </a:pathLst>
          </a:custGeom>
          <a:ln w="3175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Yuna</dc:creator>
  <dc:title>슬라이드 1</dc:title>
  <dcterms:created xsi:type="dcterms:W3CDTF">2022-08-10T04:56:04Z</dcterms:created>
  <dcterms:modified xsi:type="dcterms:W3CDTF">2022-08-10T04:56:04Z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2022-08-10T00:00:00Z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2022-08-10T00:00:00Z</vt:filetime>
  </property>
</Properties>
</file>