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7" r:id="rId2"/>
  </p:sldIdLst>
  <p:sldSz cx="6858000" cy="9144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576" autoAdjust="0"/>
    <p:restoredTop sz="95366" autoAdjust="0"/>
  </p:normalViewPr>
  <p:slideViewPr>
    <p:cSldViewPr snapToGrid="0">
      <p:cViewPr varScale="1">
        <p:scale>
          <a:sx n="66" d="100"/>
          <a:sy n="66" d="100"/>
        </p:scale>
        <p:origin x="94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2023-11-03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2589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2023-11-03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0079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2023-11-03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5239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2023-11-03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9405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2023-11-03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6139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2023-11-03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82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2023-11-03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7790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2023-11-03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3135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2023-11-03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0896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2023-11-03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1283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2023-11-03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523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2CD45-B8D0-42D5-8216-472255F4A7BD}" type="datetimeFigureOut">
              <a:rPr lang="ko-KR" altLang="en-US" smtClean="0"/>
              <a:t>2023-11-03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4453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그림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22" y="805201"/>
            <a:ext cx="2445485" cy="6935394"/>
          </a:xfrm>
          <a:prstGeom prst="rect">
            <a:avLst/>
          </a:prstGeom>
        </p:spPr>
      </p:pic>
      <p:graphicFrame>
        <p:nvGraphicFramePr>
          <p:cNvPr id="38" name="표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8697038"/>
              </p:ext>
            </p:extLst>
          </p:nvPr>
        </p:nvGraphicFramePr>
        <p:xfrm>
          <a:off x="2504926" y="2234152"/>
          <a:ext cx="2782497" cy="53764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824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4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+mn-lt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lvl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altLang="ko-KR" sz="1100" kern="1200" baseline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Paso Robles, </a:t>
                      </a:r>
                    </a:p>
                    <a:p>
                      <a:pPr marL="0" marR="0" lvl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altLang="ko-KR" sz="1100" kern="1200" baseline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California, USA </a:t>
                      </a:r>
                    </a:p>
                    <a:p>
                      <a:pPr marL="0" marR="0" lvl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altLang="ko-KR" sz="1100" kern="1200" baseline="0" smtClean="0">
                        <a:solidFill>
                          <a:schemeClr val="tx1"/>
                        </a:solidFill>
                        <a:latin typeface="+mn-lt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4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smtClean="0">
                          <a:latin typeface="+mn-lt"/>
                          <a:ea typeface="Georgia" charset="0"/>
                          <a:cs typeface="Georgia" charset="0"/>
                        </a:rPr>
                        <a:t>TYPE</a:t>
                      </a:r>
                    </a:p>
                    <a:p>
                      <a:pPr latinLnBrk="1"/>
                      <a:r>
                        <a:rPr lang="en-US" altLang="ko-KR" sz="1100" b="0" smtClean="0">
                          <a:latin typeface="+mn-lt"/>
                          <a:ea typeface="Georgia" charset="0"/>
                          <a:cs typeface="Georgia" charset="0"/>
                        </a:rPr>
                        <a:t>Red</a:t>
                      </a:r>
                    </a:p>
                    <a:p>
                      <a:pPr latinLnBrk="1"/>
                      <a:endParaRPr lang="en-US" altLang="ko-KR" sz="1100" b="0" smtClean="0"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21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smtClean="0">
                          <a:latin typeface="+mn-lt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100" b="0" smtClean="0">
                          <a:latin typeface="+mn-lt"/>
                          <a:ea typeface="Georgia" charset="0"/>
                          <a:cs typeface="Georgia" charset="0"/>
                        </a:rPr>
                        <a:t>14% </a:t>
                      </a:r>
                    </a:p>
                    <a:p>
                      <a:pPr latinLnBrk="1"/>
                      <a:endParaRPr lang="en-US" altLang="ko-KR" sz="1100" b="0" smtClean="0"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4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smtClean="0">
                          <a:latin typeface="+mn-lt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altLang="ko-KR" sz="1100" kern="120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92% Syrah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altLang="ko-KR" sz="1100" kern="120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  5% Grenache Noir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altLang="ko-KR" sz="1100" kern="120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  1% Viognier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altLang="ko-KR" sz="1100" kern="120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  1% Roussanne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altLang="ko-KR" sz="1100" kern="120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  1% Mourvèdre</a:t>
                      </a:r>
                    </a:p>
                    <a:p>
                      <a:pPr latinLnBrk="1"/>
                      <a:endParaRPr lang="en-US" altLang="ko-KR" sz="1100" b="0" smtClean="0">
                        <a:latin typeface="+mn-lt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989">
                <a:tc>
                  <a:txBody>
                    <a:bodyPr/>
                    <a:lstStyle/>
                    <a:p>
                      <a:pPr latinLnBrk="1"/>
                      <a:endParaRPr lang="it-IT" altLang="ko-KR" sz="1100" kern="1200" smtClean="0">
                        <a:solidFill>
                          <a:schemeClr val="tx1"/>
                        </a:solidFill>
                        <a:latin typeface="+mn-lt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77877">
                <a:tc>
                  <a:txBody>
                    <a:bodyPr/>
                    <a:lstStyle/>
                    <a:p>
                      <a:pPr latinLnBrk="1"/>
                      <a:endParaRPr lang="en-US" altLang="ko-KR" sz="1100" b="0" i="0" smtClean="0"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93738963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461355" y="778598"/>
            <a:ext cx="2882520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b="1" smtClean="0"/>
              <a:t>J.LOHR</a:t>
            </a:r>
            <a:endParaRPr lang="ko-KR" altLang="en-US" b="1"/>
          </a:p>
          <a:p>
            <a:pPr>
              <a:lnSpc>
                <a:spcPct val="150000"/>
              </a:lnSpc>
              <a:defRPr/>
            </a:pPr>
            <a:r>
              <a:rPr lang="en-US" altLang="ko-KR" b="1"/>
              <a:t>South Ridge </a:t>
            </a:r>
            <a:r>
              <a:rPr lang="en-US" altLang="ko-KR" b="1" smtClean="0"/>
              <a:t>Syrah</a:t>
            </a:r>
          </a:p>
          <a:p>
            <a:pPr>
              <a:lnSpc>
                <a:spcPct val="150000"/>
              </a:lnSpc>
              <a:defRPr/>
            </a:pPr>
            <a:r>
              <a:rPr lang="ko-KR" altLang="en-US" b="1"/>
              <a:t>제이 로어 사우스릿지 </a:t>
            </a:r>
            <a:r>
              <a:rPr lang="ko-KR" altLang="en-US" b="1" smtClean="0"/>
              <a:t>쉬라</a:t>
            </a:r>
            <a:endParaRPr lang="ko-KR" altLang="en-US" b="1"/>
          </a:p>
        </p:txBody>
      </p:sp>
      <p:sp>
        <p:nvSpPr>
          <p:cNvPr id="9" name="직사각형 8"/>
          <p:cNvSpPr/>
          <p:nvPr/>
        </p:nvSpPr>
        <p:spPr>
          <a:xfrm>
            <a:off x="0" y="290552"/>
            <a:ext cx="6858000" cy="299383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6" name="표 15"/>
          <p:cNvGraphicFramePr>
            <a:graphicFrameLocks noGrp="1"/>
          </p:cNvGraphicFramePr>
          <p:nvPr>
            <p:extLst/>
          </p:nvPr>
        </p:nvGraphicFramePr>
        <p:xfrm>
          <a:off x="346824" y="7718984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7" name="직사각형 16"/>
          <p:cNvSpPr/>
          <p:nvPr/>
        </p:nvSpPr>
        <p:spPr>
          <a:xfrm>
            <a:off x="1132642" y="7790421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132642" y="8013257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132642" y="8236093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1132642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-1" y="290554"/>
            <a:ext cx="2326512" cy="29938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직사각형 59"/>
          <p:cNvSpPr/>
          <p:nvPr/>
        </p:nvSpPr>
        <p:spPr>
          <a:xfrm>
            <a:off x="1346956" y="8013257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직사각형 60"/>
          <p:cNvSpPr/>
          <p:nvPr/>
        </p:nvSpPr>
        <p:spPr>
          <a:xfrm>
            <a:off x="1346956" y="8236093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직사각형 61"/>
          <p:cNvSpPr/>
          <p:nvPr/>
        </p:nvSpPr>
        <p:spPr>
          <a:xfrm>
            <a:off x="1346956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직사각형 62"/>
          <p:cNvSpPr/>
          <p:nvPr/>
        </p:nvSpPr>
        <p:spPr>
          <a:xfrm>
            <a:off x="1555954" y="7790421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4" name="직사각형 63"/>
          <p:cNvSpPr/>
          <p:nvPr/>
        </p:nvSpPr>
        <p:spPr>
          <a:xfrm>
            <a:off x="1555954" y="8013259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7" name="직사각형 66"/>
          <p:cNvSpPr/>
          <p:nvPr/>
        </p:nvSpPr>
        <p:spPr>
          <a:xfrm>
            <a:off x="1764952" y="7790421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8" name="직사각형 67"/>
          <p:cNvSpPr/>
          <p:nvPr/>
        </p:nvSpPr>
        <p:spPr>
          <a:xfrm>
            <a:off x="1764952" y="8013257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1973950" y="7790421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2" name="직사각형 71"/>
          <p:cNvSpPr/>
          <p:nvPr/>
        </p:nvSpPr>
        <p:spPr>
          <a:xfrm>
            <a:off x="1973950" y="8013257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3" name="직사각형 72"/>
          <p:cNvSpPr/>
          <p:nvPr/>
        </p:nvSpPr>
        <p:spPr>
          <a:xfrm>
            <a:off x="1973950" y="8236093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4" name="직사각형 73"/>
          <p:cNvSpPr/>
          <p:nvPr/>
        </p:nvSpPr>
        <p:spPr>
          <a:xfrm>
            <a:off x="1973950" y="8458929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pic>
        <p:nvPicPr>
          <p:cNvPr id="33" name="그림 4" descr="텍스트, 클립아트이(가) 표시된 사진&#10;&#10;자동 생성된 설명">
            <a:extLst>
              <a:ext uri="{FF2B5EF4-FFF2-40B4-BE49-F238E27FC236}">
                <a16:creationId xmlns:a16="http://schemas.microsoft.com/office/drawing/2014/main" id="{B16908F2-12CF-48C6-BD23-72F60AABE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878" y="8482329"/>
            <a:ext cx="19494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직사각형 35"/>
          <p:cNvSpPr/>
          <p:nvPr/>
        </p:nvSpPr>
        <p:spPr>
          <a:xfrm>
            <a:off x="1552746" y="8236093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직사각형 39"/>
          <p:cNvSpPr/>
          <p:nvPr/>
        </p:nvSpPr>
        <p:spPr>
          <a:xfrm>
            <a:off x="1552746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직사각형 40"/>
          <p:cNvSpPr/>
          <p:nvPr/>
        </p:nvSpPr>
        <p:spPr>
          <a:xfrm>
            <a:off x="1767060" y="8236093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직사각형 41"/>
          <p:cNvSpPr/>
          <p:nvPr/>
        </p:nvSpPr>
        <p:spPr>
          <a:xfrm>
            <a:off x="1767060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/>
          <p:cNvSpPr/>
          <p:nvPr/>
        </p:nvSpPr>
        <p:spPr>
          <a:xfrm>
            <a:off x="1346956" y="7790421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517807" y="5589229"/>
            <a:ext cx="393192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en-US" altLang="ko-KR" sz="1100" b="1" smtClean="0">
                <a:ea typeface="Constantia" charset="0"/>
                <a:cs typeface="Constantia" charset="0"/>
              </a:rPr>
              <a:t>COMMENT</a:t>
            </a:r>
          </a:p>
          <a:p>
            <a:pPr fontAlgn="t"/>
            <a:r>
              <a:rPr lang="en-US" altLang="ko-KR" sz="900" b="1" kern="10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1970</a:t>
            </a:r>
            <a:r>
              <a:rPr lang="ko-KR" altLang="en-US" sz="900" b="1" kern="10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년대 몬테레이의 잠재력을 깨운 제이 로어 와이너리</a:t>
            </a:r>
            <a:endParaRPr lang="en-US" altLang="ko-KR" sz="900" b="1" kern="100" smtClean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fontAlgn="t"/>
            <a:endParaRPr lang="en-US" altLang="ko-KR" sz="900" b="1" kern="100" smtClean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fontAlgn="t"/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제이 로어 빈야드 </a:t>
            </a:r>
            <a:r>
              <a:rPr lang="en-US" altLang="ko-KR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&amp; </a:t>
            </a:r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와이너리가 설립</a:t>
            </a:r>
            <a:r>
              <a:rPr lang="en-US" altLang="ko-KR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성장함과 동시에 센트럴 코스트가</a:t>
            </a:r>
          </a:p>
          <a:p>
            <a:pPr fontAlgn="t"/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세계적인 와인산지로 떠오르기 시작한 것은 절대 우연이 아니다</a:t>
            </a:r>
            <a:r>
              <a:rPr lang="en-US" altLang="ko-KR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. </a:t>
            </a:r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설립자</a:t>
            </a:r>
          </a:p>
          <a:p>
            <a:pPr fontAlgn="t"/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제리 로어는 </a:t>
            </a:r>
            <a:r>
              <a:rPr lang="en-US" altLang="ko-KR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1970</a:t>
            </a:r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년대 몬테레이</a:t>
            </a:r>
            <a:r>
              <a:rPr lang="en-US" altLang="ko-KR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파소 로블 지역의 잠재력을 가장 먼저 알아차린 사람 중 한 명으로 센트럴 코스트의 명성을 알리는 데 큰 역할을 했다</a:t>
            </a:r>
            <a:r>
              <a:rPr lang="en-US" altLang="ko-KR" sz="900" kern="10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.</a:t>
            </a:r>
          </a:p>
          <a:p>
            <a:pPr fontAlgn="t"/>
            <a:r>
              <a:rPr lang="en-US" altLang="ko-KR" sz="900" kern="10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/>
            </a:r>
            <a:br>
              <a:rPr lang="en-US" altLang="ko-KR" sz="900" kern="100" smtClean="0">
                <a:latin typeface="맑은 고딕" panose="020B0503020000020004" pitchFamily="50" charset="-127"/>
                <a:cs typeface="Times New Roman" panose="02020603050405020304" pitchFamily="18" charset="0"/>
              </a:rPr>
            </a:br>
            <a:r>
              <a:rPr lang="en-US" altLang="ko-KR" sz="900" kern="10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2020</a:t>
            </a:r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년 제이 로어 빈야드 </a:t>
            </a:r>
            <a:r>
              <a:rPr lang="en-US" altLang="ko-KR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&amp; </a:t>
            </a:r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와이너리는 캘리포니아 그린 메달</a:t>
            </a:r>
          </a:p>
          <a:p>
            <a:pPr fontAlgn="t"/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리더상을 수상했다</a:t>
            </a:r>
            <a:r>
              <a:rPr lang="en-US" altLang="ko-KR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. </a:t>
            </a:r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환경</a:t>
            </a:r>
            <a:r>
              <a:rPr lang="en-US" altLang="ko-KR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경제</a:t>
            </a:r>
            <a:r>
              <a:rPr lang="en-US" altLang="ko-KR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사회적 형평성 세 가지 항목에서 탁월한</a:t>
            </a:r>
          </a:p>
          <a:p>
            <a:pPr fontAlgn="t"/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성과를 발휘하고 “지속가능성＂이 전반적인 비즈니스에 적용되었기에</a:t>
            </a:r>
          </a:p>
          <a:p>
            <a:pPr fontAlgn="t"/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공식적으로 인정받는 영광을 안았다</a:t>
            </a:r>
            <a:r>
              <a:rPr lang="en-US" altLang="ko-KR" sz="900" kern="10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.</a:t>
            </a:r>
          </a:p>
          <a:p>
            <a:pPr fontAlgn="t"/>
            <a:r>
              <a:rPr lang="en-US" altLang="ko-KR" sz="900" kern="10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/>
            </a:r>
            <a:br>
              <a:rPr lang="en-US" altLang="ko-KR" sz="900" kern="100" smtClean="0">
                <a:latin typeface="맑은 고딕" panose="020B0503020000020004" pitchFamily="50" charset="-127"/>
                <a:cs typeface="Times New Roman" panose="02020603050405020304" pitchFamily="18" charset="0"/>
              </a:rPr>
            </a:br>
            <a:r>
              <a:rPr lang="ko-KR" altLang="en-US" sz="900" kern="10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제이 로어는 </a:t>
            </a:r>
            <a:r>
              <a:rPr lang="en-US" altLang="ko-KR" sz="900" kern="10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50</a:t>
            </a:r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년 전 설립된 이래 </a:t>
            </a:r>
            <a:r>
              <a:rPr lang="ko-KR" altLang="en-US" sz="900" kern="10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현재까지도 가족 </a:t>
            </a:r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경영으로 운영되며 와인 업계에서 가장 존경받는 와인 브랜드 중 </a:t>
            </a:r>
            <a:r>
              <a:rPr lang="ko-KR" altLang="en-US" sz="900" kern="10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하나로 </a:t>
            </a:r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손꼽힌다</a:t>
            </a:r>
            <a:r>
              <a:rPr lang="en-US" altLang="ko-KR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. </a:t>
            </a:r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산 호세</a:t>
            </a:r>
            <a:r>
              <a:rPr lang="en-US" altLang="ko-KR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파소 로블에 위치한 와인 센터가 매년 수천명의 방문객들로 붐비는 이유이다</a:t>
            </a:r>
            <a:r>
              <a:rPr lang="en-US" altLang="ko-KR" sz="900" kern="10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31" name="표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2629092"/>
              </p:ext>
            </p:extLst>
          </p:nvPr>
        </p:nvGraphicFramePr>
        <p:xfrm>
          <a:off x="4368352" y="2234152"/>
          <a:ext cx="2367581" cy="26341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675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525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smtClean="0">
                          <a:latin typeface="+mn-lt"/>
                          <a:ea typeface="Georgia" charset="0"/>
                          <a:cs typeface="Georgia" charset="0"/>
                        </a:rPr>
                        <a:t>WINE</a:t>
                      </a:r>
                      <a:r>
                        <a:rPr lang="en-US" altLang="ko-KR" sz="1100" b="1" baseline="0" smtClean="0">
                          <a:latin typeface="+mn-lt"/>
                          <a:ea typeface="Georgia" charset="0"/>
                          <a:cs typeface="Georgia" charset="0"/>
                        </a:rPr>
                        <a:t> MAKING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스테인리스 스틸 탱크에서 발효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</a:t>
                      </a: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젖산발효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프렌치 오크통에서 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12</a:t>
                      </a: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개월 숙성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037"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smtClean="0">
                          <a:latin typeface="+mn-lt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smtClean="0">
                          <a:latin typeface="+mn-lt"/>
                          <a:ea typeface="Georgia" charset="0"/>
                          <a:cs typeface="Georgia" charset="0"/>
                        </a:rPr>
                        <a:t> NOTE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블랙 체리와 신선한 블루베리의 풍미가 과실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라일락과같은 플로럴 아로마가 피어오른다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스파이시하고 농축된 특징이 있으며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길고 우아한 피니시를 가졌다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4316">
                <a:tc>
                  <a:txBody>
                    <a:bodyPr/>
                    <a:lstStyle/>
                    <a:p>
                      <a:pPr algn="just"/>
                      <a:r>
                        <a:rPr lang="en-US" altLang="ko-KR" sz="1100" b="1" smtClean="0">
                          <a:latin typeface="+mn-lt"/>
                        </a:rPr>
                        <a:t>AWARD</a:t>
                      </a:r>
                    </a:p>
                    <a:p>
                      <a:pPr algn="just"/>
                      <a:r>
                        <a:rPr lang="en-US" altLang="ko-KR" sz="1100" smtClean="0">
                          <a:latin typeface="+mn-lt"/>
                        </a:rPr>
                        <a:t>Wine </a:t>
                      </a:r>
                      <a:r>
                        <a:rPr lang="en-US" altLang="ko-KR" sz="1100" smtClean="0">
                          <a:latin typeface="+mn-lt"/>
                        </a:rPr>
                        <a:t>Enthusiast</a:t>
                      </a:r>
                    </a:p>
                    <a:p>
                      <a:pPr marL="171450" indent="-171450" algn="l">
                        <a:buFontTx/>
                        <a:buChar char="-"/>
                      </a:pPr>
                      <a:r>
                        <a:rPr lang="en-US" altLang="ko-KR" sz="1100" smtClean="0">
                          <a:latin typeface="+mn-lt"/>
                        </a:rPr>
                        <a:t>Best Buy TOP 100</a:t>
                      </a:r>
                      <a:r>
                        <a:rPr lang="ko-KR" altLang="en-US" sz="1100" smtClean="0">
                          <a:latin typeface="+mn-lt"/>
                        </a:rPr>
                        <a:t>와인</a:t>
                      </a:r>
                      <a:r>
                        <a:rPr lang="ko-KR" altLang="en-US" sz="1100" baseline="0" smtClean="0">
                          <a:latin typeface="+mn-lt"/>
                        </a:rPr>
                        <a:t> </a:t>
                      </a:r>
                      <a:r>
                        <a:rPr lang="ko-KR" altLang="en-US" sz="1100" baseline="0" smtClean="0">
                          <a:latin typeface="+mn-lt"/>
                        </a:rPr>
                        <a:t>중</a:t>
                      </a:r>
                      <a:r>
                        <a:rPr lang="ko-KR" altLang="en-US" sz="1100" smtClean="0">
                          <a:latin typeface="+mn-lt"/>
                        </a:rPr>
                        <a:t> </a:t>
                      </a:r>
                      <a:r>
                        <a:rPr lang="en-US" altLang="ko-KR" sz="1100" smtClean="0">
                          <a:latin typeface="+mn-lt"/>
                        </a:rPr>
                        <a:t/>
                      </a:r>
                      <a:br>
                        <a:rPr lang="en-US" altLang="ko-KR" sz="1100" smtClean="0">
                          <a:latin typeface="+mn-lt"/>
                        </a:rPr>
                      </a:br>
                      <a:r>
                        <a:rPr lang="en-US" altLang="ko-KR" sz="1100" b="1" smtClean="0">
                          <a:latin typeface="+mn-lt"/>
                        </a:rPr>
                        <a:t>#</a:t>
                      </a:r>
                      <a:r>
                        <a:rPr lang="en-US" altLang="ko-KR" sz="1100" b="1" smtClean="0">
                          <a:latin typeface="+mn-lt"/>
                        </a:rPr>
                        <a:t>1</a:t>
                      </a:r>
                      <a:r>
                        <a:rPr lang="ko-KR" altLang="en-US" sz="1100" b="1" smtClean="0">
                          <a:latin typeface="+mn-lt"/>
                        </a:rPr>
                        <a:t>위 선정</a:t>
                      </a:r>
                    </a:p>
                    <a:p>
                      <a:pPr algn="just"/>
                      <a:endParaRPr lang="en-US" altLang="ko-KR" sz="1100" smtClean="0">
                        <a:latin typeface="+mn-lt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28794946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294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694</TotalTime>
  <Words>148</Words>
  <Application>Microsoft Office PowerPoint</Application>
  <PresentationFormat>화면 슬라이드 쇼(4:3)</PresentationFormat>
  <Paragraphs>41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맑은 고딕</vt:lpstr>
      <vt:lpstr>Arial</vt:lpstr>
      <vt:lpstr>Calibri</vt:lpstr>
      <vt:lpstr>Calibri Light</vt:lpstr>
      <vt:lpstr>Constantia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이서영 / Robin Rhee</dc:creator>
  <cp:lastModifiedBy>User</cp:lastModifiedBy>
  <cp:revision>365</cp:revision>
  <dcterms:created xsi:type="dcterms:W3CDTF">2023-07-07T01:32:19Z</dcterms:created>
  <dcterms:modified xsi:type="dcterms:W3CDTF">2023-11-03T08:34:36Z</dcterms:modified>
</cp:coreProperties>
</file>